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60" r:id="rId5"/>
    <p:sldId id="263" r:id="rId6"/>
    <p:sldId id="261" r:id="rId7"/>
    <p:sldId id="262" r:id="rId8"/>
    <p:sldId id="265" r:id="rId9"/>
    <p:sldId id="266" r:id="rId10"/>
    <p:sldId id="267" r:id="rId11"/>
    <p:sldId id="268" r:id="rId12"/>
    <p:sldId id="302" r:id="rId13"/>
    <p:sldId id="303" r:id="rId14"/>
    <p:sldId id="304" r:id="rId15"/>
    <p:sldId id="305" r:id="rId16"/>
    <p:sldId id="306" r:id="rId17"/>
    <p:sldId id="269" r:id="rId18"/>
    <p:sldId id="270" r:id="rId19"/>
    <p:sldId id="271" r:id="rId20"/>
    <p:sldId id="272" r:id="rId21"/>
    <p:sldId id="273" r:id="rId22"/>
    <p:sldId id="308" r:id="rId23"/>
    <p:sldId id="274" r:id="rId24"/>
    <p:sldId id="309" r:id="rId25"/>
    <p:sldId id="310" r:id="rId26"/>
    <p:sldId id="311" r:id="rId27"/>
    <p:sldId id="312" r:id="rId28"/>
    <p:sldId id="313" r:id="rId29"/>
    <p:sldId id="317" r:id="rId30"/>
    <p:sldId id="315" r:id="rId31"/>
    <p:sldId id="316" r:id="rId32"/>
    <p:sldId id="285" r:id="rId33"/>
    <p:sldId id="283" r:id="rId34"/>
    <p:sldId id="319" r:id="rId35"/>
    <p:sldId id="278"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292" r:id="rId51"/>
    <p:sldId id="320" r:id="rId52"/>
    <p:sldId id="286" r:id="rId53"/>
    <p:sldId id="289" r:id="rId54"/>
    <p:sldId id="336" r:id="rId55"/>
    <p:sldId id="291" r:id="rId56"/>
    <p:sldId id="293" r:id="rId57"/>
    <p:sldId id="318" r:id="rId58"/>
    <p:sldId id="279" r:id="rId59"/>
    <p:sldId id="299" r:id="rId60"/>
    <p:sldId id="335" r:id="rId61"/>
    <p:sldId id="28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FF7C80"/>
    <a:srgbClr val="0099FF"/>
    <a:srgbClr val="595959"/>
    <a:srgbClr val="606278"/>
    <a:srgbClr val="0A0E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45" autoAdjust="0"/>
    <p:restoredTop sz="67056" autoAdjust="0"/>
  </p:normalViewPr>
  <p:slideViewPr>
    <p:cSldViewPr snapToGrid="0">
      <p:cViewPr varScale="1">
        <p:scale>
          <a:sx n="93" d="100"/>
          <a:sy n="93" d="100"/>
        </p:scale>
        <p:origin x="83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8FAE28-571C-4445-B9DE-BD7F60C99EBB}" type="datetimeFigureOut">
              <a:rPr lang="en-AU" smtClean="0"/>
              <a:t>28/09/2023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FADF9-D81B-418D-9EE8-44E9DE71C379}" type="slidenum">
              <a:rPr lang="en-AU" smtClean="0"/>
              <a:t>‹#›</a:t>
            </a:fld>
            <a:endParaRPr lang="en-AU"/>
          </a:p>
        </p:txBody>
      </p:sp>
    </p:spTree>
    <p:extLst>
      <p:ext uri="{BB962C8B-B14F-4D97-AF65-F5344CB8AC3E}">
        <p14:creationId xmlns:p14="http://schemas.microsoft.com/office/powerpoint/2010/main" val="22542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day I've been looking forward to for 15 years. Every once in a while a revolutionary conference badge comes along that changes everything. And </a:t>
            </a:r>
            <a:r>
              <a:rPr lang="en-US" dirty="0" err="1"/>
              <a:t>BSides</a:t>
            </a:r>
            <a:r>
              <a:rPr lang="en-US" dirty="0"/>
              <a:t> Canberra has been fortunate to deliver a few of these into the world.</a:t>
            </a:r>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1</a:t>
            </a:fld>
            <a:endParaRPr lang="en-AU"/>
          </a:p>
        </p:txBody>
      </p:sp>
    </p:spTree>
    <p:extLst>
      <p:ext uri="{BB962C8B-B14F-4D97-AF65-F5344CB8AC3E}">
        <p14:creationId xmlns:p14="http://schemas.microsoft.com/office/powerpoint/2010/main" val="305405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3 things: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 colour screen badge with touch controls.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 revolutionary hardware learning device.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 a breakthrough hacking and CTF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10</a:t>
            </a:fld>
            <a:endParaRPr lang="en-AU"/>
          </a:p>
        </p:txBody>
      </p:sp>
    </p:spTree>
    <p:extLst>
      <p:ext uri="{BB962C8B-B14F-4D97-AF65-F5344CB8AC3E}">
        <p14:creationId xmlns:p14="http://schemas.microsoft.com/office/powerpoint/2010/main" val="4098448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badge</a:t>
            </a:r>
          </a:p>
        </p:txBody>
      </p:sp>
      <p:sp>
        <p:nvSpPr>
          <p:cNvPr id="4" name="Slide Number Placeholder 3"/>
          <p:cNvSpPr>
            <a:spLocks noGrp="1"/>
          </p:cNvSpPr>
          <p:nvPr>
            <p:ph type="sldNum" sz="quarter" idx="5"/>
          </p:nvPr>
        </p:nvSpPr>
        <p:spPr/>
        <p:txBody>
          <a:bodyPr/>
          <a:lstStyle/>
          <a:p>
            <a:fld id="{23BFADF9-D81B-418D-9EE8-44E9DE71C379}" type="slidenum">
              <a:rPr lang="en-AU" smtClean="0"/>
              <a:t>11</a:t>
            </a:fld>
            <a:endParaRPr lang="en-AU"/>
          </a:p>
        </p:txBody>
      </p:sp>
    </p:spTree>
    <p:extLst>
      <p:ext uri="{BB962C8B-B14F-4D97-AF65-F5344CB8AC3E}">
        <p14:creationId xmlns:p14="http://schemas.microsoft.com/office/powerpoint/2010/main" val="3070583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hacking tool</a:t>
            </a:r>
          </a:p>
        </p:txBody>
      </p:sp>
      <p:sp>
        <p:nvSpPr>
          <p:cNvPr id="4" name="Slide Number Placeholder 3"/>
          <p:cNvSpPr>
            <a:spLocks noGrp="1"/>
          </p:cNvSpPr>
          <p:nvPr>
            <p:ph type="sldNum" sz="quarter" idx="5"/>
          </p:nvPr>
        </p:nvSpPr>
        <p:spPr/>
        <p:txBody>
          <a:bodyPr/>
          <a:lstStyle/>
          <a:p>
            <a:fld id="{23BFADF9-D81B-418D-9EE8-44E9DE71C379}" type="slidenum">
              <a:rPr lang="en-AU" smtClean="0"/>
              <a:t>12</a:t>
            </a:fld>
            <a:endParaRPr lang="en-AU"/>
          </a:p>
        </p:txBody>
      </p:sp>
    </p:spTree>
    <p:extLst>
      <p:ext uri="{BB962C8B-B14F-4D97-AF65-F5344CB8AC3E}">
        <p14:creationId xmlns:p14="http://schemas.microsoft.com/office/powerpoint/2010/main" val="223641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CTF</a:t>
            </a:r>
          </a:p>
        </p:txBody>
      </p:sp>
      <p:sp>
        <p:nvSpPr>
          <p:cNvPr id="4" name="Slide Number Placeholder 3"/>
          <p:cNvSpPr>
            <a:spLocks noGrp="1"/>
          </p:cNvSpPr>
          <p:nvPr>
            <p:ph type="sldNum" sz="quarter" idx="5"/>
          </p:nvPr>
        </p:nvSpPr>
        <p:spPr/>
        <p:txBody>
          <a:bodyPr/>
          <a:lstStyle/>
          <a:p>
            <a:fld id="{23BFADF9-D81B-418D-9EE8-44E9DE71C379}" type="slidenum">
              <a:rPr lang="en-AU" smtClean="0"/>
              <a:t>13</a:t>
            </a:fld>
            <a:endParaRPr lang="en-AU"/>
          </a:p>
        </p:txBody>
      </p:sp>
    </p:spTree>
    <p:extLst>
      <p:ext uri="{BB962C8B-B14F-4D97-AF65-F5344CB8AC3E}">
        <p14:creationId xmlns:p14="http://schemas.microsoft.com/office/powerpoint/2010/main" val="1307513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badge</a:t>
            </a:r>
          </a:p>
        </p:txBody>
      </p:sp>
      <p:sp>
        <p:nvSpPr>
          <p:cNvPr id="4" name="Slide Number Placeholder 3"/>
          <p:cNvSpPr>
            <a:spLocks noGrp="1"/>
          </p:cNvSpPr>
          <p:nvPr>
            <p:ph type="sldNum" sz="quarter" idx="5"/>
          </p:nvPr>
        </p:nvSpPr>
        <p:spPr/>
        <p:txBody>
          <a:bodyPr/>
          <a:lstStyle/>
          <a:p>
            <a:fld id="{23BFADF9-D81B-418D-9EE8-44E9DE71C379}" type="slidenum">
              <a:rPr lang="en-AU" smtClean="0"/>
              <a:t>14</a:t>
            </a:fld>
            <a:endParaRPr lang="en-AU"/>
          </a:p>
        </p:txBody>
      </p:sp>
    </p:spTree>
    <p:extLst>
      <p:ext uri="{BB962C8B-B14F-4D97-AF65-F5344CB8AC3E}">
        <p14:creationId xmlns:p14="http://schemas.microsoft.com/office/powerpoint/2010/main" val="2231611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hacking tool</a:t>
            </a:r>
          </a:p>
        </p:txBody>
      </p:sp>
      <p:sp>
        <p:nvSpPr>
          <p:cNvPr id="4" name="Slide Number Placeholder 3"/>
          <p:cNvSpPr>
            <a:spLocks noGrp="1"/>
          </p:cNvSpPr>
          <p:nvPr>
            <p:ph type="sldNum" sz="quarter" idx="5"/>
          </p:nvPr>
        </p:nvSpPr>
        <p:spPr/>
        <p:txBody>
          <a:bodyPr/>
          <a:lstStyle/>
          <a:p>
            <a:fld id="{23BFADF9-D81B-418D-9EE8-44E9DE71C379}" type="slidenum">
              <a:rPr lang="en-AU" smtClean="0"/>
              <a:t>15</a:t>
            </a:fld>
            <a:endParaRPr lang="en-AU"/>
          </a:p>
        </p:txBody>
      </p:sp>
    </p:spTree>
    <p:extLst>
      <p:ext uri="{BB962C8B-B14F-4D97-AF65-F5344CB8AC3E}">
        <p14:creationId xmlns:p14="http://schemas.microsoft.com/office/powerpoint/2010/main" val="35401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CTF.</a:t>
            </a:r>
          </a:p>
          <a:p>
            <a:endParaRPr lang="en-AU" dirty="0"/>
          </a:p>
          <a:p>
            <a:r>
              <a:rPr lang="en-AU" dirty="0"/>
              <a:t>Are you getting it? These are not 3 separate pieces of conference swag.</a:t>
            </a:r>
          </a:p>
          <a:p>
            <a:endParaRPr lang="en-AU" dirty="0"/>
          </a:p>
          <a:p>
            <a:r>
              <a:rPr lang="en-AU" dirty="0"/>
              <a:t>This is one Badge. And we are calling it…</a:t>
            </a:r>
          </a:p>
        </p:txBody>
      </p:sp>
      <p:sp>
        <p:nvSpPr>
          <p:cNvPr id="4" name="Slide Number Placeholder 3"/>
          <p:cNvSpPr>
            <a:spLocks noGrp="1"/>
          </p:cNvSpPr>
          <p:nvPr>
            <p:ph type="sldNum" sz="quarter" idx="5"/>
          </p:nvPr>
        </p:nvSpPr>
        <p:spPr/>
        <p:txBody>
          <a:bodyPr/>
          <a:lstStyle/>
          <a:p>
            <a:fld id="{23BFADF9-D81B-418D-9EE8-44E9DE71C379}" type="slidenum">
              <a:rPr lang="en-AU" smtClean="0"/>
              <a:t>16</a:t>
            </a:fld>
            <a:endParaRPr lang="en-AU"/>
          </a:p>
        </p:txBody>
      </p:sp>
    </p:spTree>
    <p:extLst>
      <p:ext uri="{BB962C8B-B14F-4D97-AF65-F5344CB8AC3E}">
        <p14:creationId xmlns:p14="http://schemas.microsoft.com/office/powerpoint/2010/main" val="3784729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bPod</a:t>
            </a:r>
            <a:endParaRPr lang="en-AU" dirty="0"/>
          </a:p>
          <a:p>
            <a:endParaRPr lang="en-AU" dirty="0"/>
          </a:p>
          <a:p>
            <a:r>
              <a:rPr lang="en-AU" dirty="0"/>
              <a:t>Today, </a:t>
            </a:r>
            <a:r>
              <a:rPr lang="en-AU" dirty="0" err="1"/>
              <a:t>Bsides</a:t>
            </a:r>
            <a:r>
              <a:rPr lang="en-AU" dirty="0"/>
              <a:t> Canberra is going to reinvent the conference badge.</a:t>
            </a:r>
          </a:p>
        </p:txBody>
      </p:sp>
      <p:sp>
        <p:nvSpPr>
          <p:cNvPr id="4" name="Slide Number Placeholder 3"/>
          <p:cNvSpPr>
            <a:spLocks noGrp="1"/>
          </p:cNvSpPr>
          <p:nvPr>
            <p:ph type="sldNum" sz="quarter" idx="5"/>
          </p:nvPr>
        </p:nvSpPr>
        <p:spPr/>
        <p:txBody>
          <a:bodyPr/>
          <a:lstStyle/>
          <a:p>
            <a:fld id="{23BFADF9-D81B-418D-9EE8-44E9DE71C379}" type="slidenum">
              <a:rPr lang="en-AU" smtClean="0"/>
              <a:t>17</a:t>
            </a:fld>
            <a:endParaRPr lang="en-AU"/>
          </a:p>
        </p:txBody>
      </p:sp>
    </p:spTree>
    <p:extLst>
      <p:ext uri="{BB962C8B-B14F-4D97-AF65-F5344CB8AC3E}">
        <p14:creationId xmlns:p14="http://schemas.microsoft.com/office/powerpoint/2010/main" val="1318204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here it is.</a:t>
            </a:r>
          </a:p>
          <a:p>
            <a:endParaRPr lang="en-AU" dirty="0"/>
          </a:p>
          <a:p>
            <a:r>
              <a:rPr lang="en-AU" dirty="0"/>
              <a:t>This was the first prototype I did.</a:t>
            </a:r>
          </a:p>
        </p:txBody>
      </p:sp>
      <p:sp>
        <p:nvSpPr>
          <p:cNvPr id="4" name="Slide Number Placeholder 3"/>
          <p:cNvSpPr>
            <a:spLocks noGrp="1"/>
          </p:cNvSpPr>
          <p:nvPr>
            <p:ph type="sldNum" sz="quarter" idx="5"/>
          </p:nvPr>
        </p:nvSpPr>
        <p:spPr/>
        <p:txBody>
          <a:bodyPr/>
          <a:lstStyle/>
          <a:p>
            <a:fld id="{23BFADF9-D81B-418D-9EE8-44E9DE71C379}" type="slidenum">
              <a:rPr lang="en-AU" smtClean="0"/>
              <a:t>18</a:t>
            </a:fld>
            <a:endParaRPr lang="en-AU"/>
          </a:p>
        </p:txBody>
      </p:sp>
    </p:spTree>
    <p:extLst>
      <p:ext uri="{BB962C8B-B14F-4D97-AF65-F5344CB8AC3E}">
        <p14:creationId xmlns:p14="http://schemas.microsoft.com/office/powerpoint/2010/main" val="44185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before I get into it let me talk about a category of things called Smart Badges.</a:t>
            </a:r>
          </a:p>
          <a:p>
            <a:endParaRPr lang="en-AU" dirty="0"/>
          </a:p>
          <a:p>
            <a:r>
              <a:rPr lang="en-AU" dirty="0"/>
              <a:t>And they typically combine some LEDS (maybe a screen) plus an embedded microcontroller plus some CTF challenges.</a:t>
            </a:r>
          </a:p>
        </p:txBody>
      </p:sp>
      <p:sp>
        <p:nvSpPr>
          <p:cNvPr id="4" name="Slide Number Placeholder 3"/>
          <p:cNvSpPr>
            <a:spLocks noGrp="1"/>
          </p:cNvSpPr>
          <p:nvPr>
            <p:ph type="sldNum" sz="quarter" idx="5"/>
          </p:nvPr>
        </p:nvSpPr>
        <p:spPr/>
        <p:txBody>
          <a:bodyPr/>
          <a:lstStyle/>
          <a:p>
            <a:fld id="{23BFADF9-D81B-418D-9EE8-44E9DE71C379}" type="slidenum">
              <a:rPr lang="en-AU" smtClean="0"/>
              <a:t>19</a:t>
            </a:fld>
            <a:endParaRPr lang="en-AU"/>
          </a:p>
        </p:txBody>
      </p:sp>
    </p:spTree>
    <p:extLst>
      <p:ext uri="{BB962C8B-B14F-4D97-AF65-F5344CB8AC3E}">
        <p14:creationId xmlns:p14="http://schemas.microsoft.com/office/powerpoint/2010/main" val="198407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2016, we introduced the </a:t>
            </a:r>
            <a:r>
              <a:rPr lang="en-AU" dirty="0" err="1"/>
              <a:t>Bsides</a:t>
            </a:r>
            <a:r>
              <a:rPr lang="en-AU" dirty="0"/>
              <a:t> Canberra electronic badge – with a </a:t>
            </a:r>
            <a:r>
              <a:rPr lang="en-AU" dirty="0" err="1"/>
              <a:t>color</a:t>
            </a:r>
            <a:r>
              <a:rPr lang="en-AU" dirty="0"/>
              <a:t> screen and ESP8266 process – we changed the game on what a conference badge could be. Supporting </a:t>
            </a:r>
            <a:r>
              <a:rPr lang="en-AU" dirty="0" err="1"/>
              <a:t>WiFi</a:t>
            </a:r>
            <a:r>
              <a:rPr lang="en-AU" dirty="0"/>
              <a:t>, we even had it displaying twitter feeds.</a:t>
            </a:r>
          </a:p>
        </p:txBody>
      </p:sp>
      <p:sp>
        <p:nvSpPr>
          <p:cNvPr id="4" name="Slide Number Placeholder 3"/>
          <p:cNvSpPr>
            <a:spLocks noGrp="1"/>
          </p:cNvSpPr>
          <p:nvPr>
            <p:ph type="sldNum" sz="quarter" idx="5"/>
          </p:nvPr>
        </p:nvSpPr>
        <p:spPr/>
        <p:txBody>
          <a:bodyPr/>
          <a:lstStyle/>
          <a:p>
            <a:fld id="{23BFADF9-D81B-418D-9EE8-44E9DE71C379}" type="slidenum">
              <a:rPr lang="en-AU" smtClean="0"/>
              <a:t>2</a:t>
            </a:fld>
            <a:endParaRPr lang="en-AU"/>
          </a:p>
        </p:txBody>
      </p:sp>
    </p:spTree>
    <p:extLst>
      <p:ext uri="{BB962C8B-B14F-4D97-AF65-F5344CB8AC3E}">
        <p14:creationId xmlns:p14="http://schemas.microsoft.com/office/powerpoint/2010/main" val="3464948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they might have some utilities on them, maybe listing </a:t>
            </a:r>
            <a:r>
              <a:rPr lang="en-AU" dirty="0" err="1"/>
              <a:t>WiFi</a:t>
            </a:r>
            <a:r>
              <a:rPr lang="en-AU" dirty="0"/>
              <a:t> networks.</a:t>
            </a:r>
          </a:p>
          <a:p>
            <a:endParaRPr lang="en-AU" dirty="0"/>
          </a:p>
          <a:p>
            <a:r>
              <a:rPr lang="en-AU" dirty="0"/>
              <a:t>And the problem is that they are not so smart and not so easy to use.</a:t>
            </a:r>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20</a:t>
            </a:fld>
            <a:endParaRPr lang="en-AU"/>
          </a:p>
        </p:txBody>
      </p:sp>
    </p:spTree>
    <p:extLst>
      <p:ext uri="{BB962C8B-B14F-4D97-AF65-F5344CB8AC3E}">
        <p14:creationId xmlns:p14="http://schemas.microsoft.com/office/powerpoint/2010/main" val="2575403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if you </a:t>
            </a:r>
            <a:r>
              <a:rPr lang="en-AU" dirty="0" err="1"/>
              <a:t>kindof</a:t>
            </a:r>
            <a:r>
              <a:rPr lang="en-AU" dirty="0"/>
              <a:t> make a business school 101 graph of the hack axis and the easy to use axis.</a:t>
            </a:r>
          </a:p>
          <a:p>
            <a:endParaRPr lang="en-AU" dirty="0"/>
          </a:p>
          <a:p>
            <a:r>
              <a:rPr lang="en-AU" dirty="0"/>
              <a:t>Regular conference badges are there, and you know they have some blinking lights but usually not easy to use – you can’t just easily plug them into a computer and reflash them for other uses.</a:t>
            </a:r>
          </a:p>
          <a:p>
            <a:endParaRPr lang="en-AU" dirty="0"/>
          </a:p>
          <a:p>
            <a:r>
              <a:rPr lang="en-AU" dirty="0"/>
              <a:t>Now smart badges are definitely a little smarter but they are actually harder to use. They tend to have complex controls or require very specialised flashing and reprograming tools/techniques. Just for the basic stuff, like changing an LED or displaying a picture – people have a hard time getting started customizing their own hardware.</a:t>
            </a:r>
          </a:p>
          <a:p>
            <a:endParaRPr lang="en-AU" dirty="0"/>
          </a:p>
          <a:p>
            <a:r>
              <a:rPr lang="en-AU" dirty="0"/>
              <a:t>Well we don’t want do either of these things. What we want to do is make a leapfrog badge that has way more advanced built-in features and super easy to hack and modify for your own projects.</a:t>
            </a:r>
          </a:p>
          <a:p>
            <a:endParaRPr lang="en-AU" dirty="0"/>
          </a:p>
          <a:p>
            <a:r>
              <a:rPr lang="en-AU" dirty="0"/>
              <a:t>This is what </a:t>
            </a:r>
            <a:r>
              <a:rPr lang="en-AU" dirty="0" err="1"/>
              <a:t>bPod</a:t>
            </a:r>
            <a:r>
              <a:rPr lang="en-AU" dirty="0"/>
              <a:t> is.</a:t>
            </a:r>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21</a:t>
            </a:fld>
            <a:endParaRPr lang="en-AU"/>
          </a:p>
        </p:txBody>
      </p:sp>
    </p:spTree>
    <p:extLst>
      <p:ext uri="{BB962C8B-B14F-4D97-AF65-F5344CB8AC3E}">
        <p14:creationId xmlns:p14="http://schemas.microsoft.com/office/powerpoint/2010/main" val="884079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lets take a look a what makes the </a:t>
            </a:r>
            <a:r>
              <a:rPr lang="en-AU" dirty="0" err="1"/>
              <a:t>bPod</a:t>
            </a:r>
            <a:r>
              <a:rPr lang="en-AU" dirty="0"/>
              <a:t> special.</a:t>
            </a:r>
          </a:p>
        </p:txBody>
      </p:sp>
      <p:sp>
        <p:nvSpPr>
          <p:cNvPr id="4" name="Slide Number Placeholder 3"/>
          <p:cNvSpPr>
            <a:spLocks noGrp="1"/>
          </p:cNvSpPr>
          <p:nvPr>
            <p:ph type="sldNum" sz="quarter" idx="5"/>
          </p:nvPr>
        </p:nvSpPr>
        <p:spPr/>
        <p:txBody>
          <a:bodyPr/>
          <a:lstStyle/>
          <a:p>
            <a:fld id="{23BFADF9-D81B-418D-9EE8-44E9DE71C379}" type="slidenum">
              <a:rPr lang="en-AU" smtClean="0"/>
              <a:t>22</a:t>
            </a:fld>
            <a:endParaRPr lang="en-AU"/>
          </a:p>
        </p:txBody>
      </p:sp>
    </p:spTree>
    <p:extLst>
      <p:ext uri="{BB962C8B-B14F-4D97-AF65-F5344CB8AC3E}">
        <p14:creationId xmlns:p14="http://schemas.microsoft.com/office/powerpoint/2010/main" val="3721666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Revolutionary user interface</a:t>
            </a:r>
          </a:p>
          <a:p>
            <a:endParaRPr lang="en-AU" dirty="0"/>
          </a:p>
          <a:p>
            <a:r>
              <a:rPr lang="en-AU" dirty="0"/>
              <a:t>Which is the result of years of developing and evolving badges for the conference.</a:t>
            </a:r>
          </a:p>
          <a:p>
            <a:endParaRPr lang="en-AU" dirty="0"/>
          </a:p>
          <a:p>
            <a:r>
              <a:rPr lang="en-AU" dirty="0"/>
              <a:t>And </a:t>
            </a:r>
            <a:r>
              <a:rPr lang="en-AU" dirty="0" err="1"/>
              <a:t>offcourse</a:t>
            </a:r>
            <a:r>
              <a:rPr lang="en-AU" dirty="0"/>
              <a:t> its an interplay of hardware and software.</a:t>
            </a:r>
          </a:p>
          <a:p>
            <a:endParaRPr lang="en-AU" dirty="0"/>
          </a:p>
          <a:p>
            <a:r>
              <a:rPr lang="en-AU" dirty="0"/>
              <a:t>Now, why do we need a revolutionary user interface?</a:t>
            </a:r>
          </a:p>
        </p:txBody>
      </p:sp>
      <p:sp>
        <p:nvSpPr>
          <p:cNvPr id="4" name="Slide Number Placeholder 3"/>
          <p:cNvSpPr>
            <a:spLocks noGrp="1"/>
          </p:cNvSpPr>
          <p:nvPr>
            <p:ph type="sldNum" sz="quarter" idx="5"/>
          </p:nvPr>
        </p:nvSpPr>
        <p:spPr/>
        <p:txBody>
          <a:bodyPr/>
          <a:lstStyle/>
          <a:p>
            <a:fld id="{23BFADF9-D81B-418D-9EE8-44E9DE71C379}" type="slidenum">
              <a:rPr lang="en-AU" smtClean="0"/>
              <a:t>23</a:t>
            </a:fld>
            <a:endParaRPr lang="en-AU"/>
          </a:p>
        </p:txBody>
      </p:sp>
    </p:spTree>
    <p:extLst>
      <p:ext uri="{BB962C8B-B14F-4D97-AF65-F5344CB8AC3E}">
        <p14:creationId xmlns:p14="http://schemas.microsoft.com/office/powerpoint/2010/main" val="2768868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mean, here are 4 </a:t>
            </a:r>
            <a:r>
              <a:rPr lang="en-AU" dirty="0" err="1"/>
              <a:t>BSides</a:t>
            </a:r>
            <a:r>
              <a:rPr lang="en-AU" dirty="0"/>
              <a:t> conference Badges.</a:t>
            </a:r>
          </a:p>
          <a:p>
            <a:endParaRPr lang="en-AU" dirty="0"/>
          </a:p>
          <a:p>
            <a:r>
              <a:rPr lang="en-AU" dirty="0"/>
              <a:t>We have the first 2016 badge, the </a:t>
            </a:r>
            <a:r>
              <a:rPr lang="en-AU" dirty="0" err="1"/>
              <a:t>BUSSides</a:t>
            </a:r>
            <a:r>
              <a:rPr lang="en-AU" dirty="0"/>
              <a:t>, </a:t>
            </a:r>
            <a:r>
              <a:rPr lang="en-AU" dirty="0" err="1"/>
              <a:t>Nopia</a:t>
            </a:r>
            <a:r>
              <a:rPr lang="en-AU" dirty="0"/>
              <a:t> and so on.</a:t>
            </a:r>
          </a:p>
          <a:p>
            <a:endParaRPr lang="en-AU" dirty="0"/>
          </a:p>
          <a:p>
            <a:r>
              <a:rPr lang="en-AU" dirty="0"/>
              <a:t>And what’s wrong with their user interface? Well the problem with them is in the input and output.</a:t>
            </a:r>
          </a:p>
        </p:txBody>
      </p:sp>
      <p:sp>
        <p:nvSpPr>
          <p:cNvPr id="4" name="Slide Number Placeholder 3"/>
          <p:cNvSpPr>
            <a:spLocks noGrp="1"/>
          </p:cNvSpPr>
          <p:nvPr>
            <p:ph type="sldNum" sz="quarter" idx="5"/>
          </p:nvPr>
        </p:nvSpPr>
        <p:spPr/>
        <p:txBody>
          <a:bodyPr/>
          <a:lstStyle/>
          <a:p>
            <a:fld id="{23BFADF9-D81B-418D-9EE8-44E9DE71C379}" type="slidenum">
              <a:rPr lang="en-AU" smtClean="0"/>
              <a:t>24</a:t>
            </a:fld>
            <a:endParaRPr lang="en-AU"/>
          </a:p>
        </p:txBody>
      </p:sp>
    </p:spTree>
    <p:extLst>
      <p:ext uri="{BB962C8B-B14F-4D97-AF65-F5344CB8AC3E}">
        <p14:creationId xmlns:p14="http://schemas.microsoft.com/office/powerpoint/2010/main" val="4112419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Its this stuff right here.</a:t>
            </a:r>
          </a:p>
          <a:p>
            <a:endParaRPr lang="en-AU" dirty="0"/>
          </a:p>
          <a:p>
            <a:r>
              <a:rPr lang="en-AU" dirty="0"/>
              <a:t>We have had tremendous difficulty in creating user output.</a:t>
            </a:r>
          </a:p>
          <a:p>
            <a:endParaRPr lang="en-AU" dirty="0"/>
          </a:p>
          <a:p>
            <a:r>
              <a:rPr lang="en-AU" dirty="0"/>
              <a:t>In 2017, half the screens and a different display driver.</a:t>
            </a:r>
          </a:p>
          <a:p>
            <a:r>
              <a:rPr lang="en-AU" dirty="0"/>
              <a:t>In 2018, we had no screen – which meant you had to be at your computer to make use of it.</a:t>
            </a:r>
          </a:p>
          <a:p>
            <a:r>
              <a:rPr lang="en-AU" dirty="0"/>
              <a:t>In 2019, we had to manually fix 100s of screens because the manufacture didn’t properly align the pads to the display.</a:t>
            </a:r>
          </a:p>
          <a:p>
            <a:r>
              <a:rPr lang="en-AU" dirty="0"/>
              <a:t>In 2021, we went all in on E-ink which added significantly to the cost of production.</a:t>
            </a:r>
          </a:p>
          <a:p>
            <a:endParaRPr lang="en-AU" dirty="0"/>
          </a:p>
          <a:p>
            <a:r>
              <a:rPr lang="en-AU" dirty="0"/>
              <a:t>And it’s the same story with input. These badges have limited GPIO pins we can use for buttons.</a:t>
            </a:r>
          </a:p>
          <a:p>
            <a:r>
              <a:rPr lang="en-AU" dirty="0"/>
              <a:t>In 2016, we were not able to use 2 of the expected pins for buttons and hence they were not placed.</a:t>
            </a:r>
          </a:p>
          <a:p>
            <a:r>
              <a:rPr lang="en-AU" dirty="0"/>
              <a:t>Even this year, we had an LED that won’t work because of the processer has a poorly documented “feature” that pin 46 cannot be used for output.</a:t>
            </a:r>
          </a:p>
          <a:p>
            <a:endParaRPr lang="en-AU" dirty="0"/>
          </a:p>
          <a:p>
            <a:r>
              <a:rPr lang="en-AU" dirty="0"/>
              <a:t>And then we get into chip shortage and surging prices for parts – how do we combat these issues for a small conference?</a:t>
            </a:r>
          </a:p>
          <a:p>
            <a:endParaRPr lang="en-AU" dirty="0"/>
          </a:p>
          <a:p>
            <a:r>
              <a:rPr lang="en-AU" dirty="0"/>
              <a:t>It’s a single point of failure. So how can we solve this?</a:t>
            </a:r>
          </a:p>
        </p:txBody>
      </p:sp>
      <p:sp>
        <p:nvSpPr>
          <p:cNvPr id="4" name="Slide Number Placeholder 3"/>
          <p:cNvSpPr>
            <a:spLocks noGrp="1"/>
          </p:cNvSpPr>
          <p:nvPr>
            <p:ph type="sldNum" sz="quarter" idx="5"/>
          </p:nvPr>
        </p:nvSpPr>
        <p:spPr/>
        <p:txBody>
          <a:bodyPr/>
          <a:lstStyle/>
          <a:p>
            <a:fld id="{23BFADF9-D81B-418D-9EE8-44E9DE71C379}" type="slidenum">
              <a:rPr lang="en-AU" smtClean="0"/>
              <a:t>25</a:t>
            </a:fld>
            <a:endParaRPr lang="en-AU"/>
          </a:p>
        </p:txBody>
      </p:sp>
    </p:spTree>
    <p:extLst>
      <p:ext uri="{BB962C8B-B14F-4D97-AF65-F5344CB8AC3E}">
        <p14:creationId xmlns:p14="http://schemas.microsoft.com/office/powerpoint/2010/main" val="346080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Its called redundancy.</a:t>
            </a:r>
          </a:p>
          <a:p>
            <a:endParaRPr lang="en-AU" dirty="0"/>
          </a:p>
          <a:p>
            <a:r>
              <a:rPr lang="en-AU" dirty="0"/>
              <a:t>Why don’t we take the built-in input/outputs of a badge such as buttons and screen. And keep the serial and terminal support.</a:t>
            </a:r>
          </a:p>
        </p:txBody>
      </p:sp>
      <p:sp>
        <p:nvSpPr>
          <p:cNvPr id="4" name="Slide Number Placeholder 3"/>
          <p:cNvSpPr>
            <a:spLocks noGrp="1"/>
          </p:cNvSpPr>
          <p:nvPr>
            <p:ph type="sldNum" sz="quarter" idx="5"/>
          </p:nvPr>
        </p:nvSpPr>
        <p:spPr/>
        <p:txBody>
          <a:bodyPr/>
          <a:lstStyle/>
          <a:p>
            <a:fld id="{23BFADF9-D81B-418D-9EE8-44E9DE71C379}" type="slidenum">
              <a:rPr lang="en-AU" smtClean="0"/>
              <a:t>26</a:t>
            </a:fld>
            <a:endParaRPr lang="en-AU"/>
          </a:p>
        </p:txBody>
      </p:sp>
    </p:spTree>
    <p:extLst>
      <p:ext uri="{BB962C8B-B14F-4D97-AF65-F5344CB8AC3E}">
        <p14:creationId xmlns:p14="http://schemas.microsoft.com/office/powerpoint/2010/main" val="995797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how we going to take this to a electronic badge?</a:t>
            </a:r>
          </a:p>
        </p:txBody>
      </p:sp>
      <p:sp>
        <p:nvSpPr>
          <p:cNvPr id="4" name="Slide Number Placeholder 3"/>
          <p:cNvSpPr>
            <a:spLocks noGrp="1"/>
          </p:cNvSpPr>
          <p:nvPr>
            <p:ph type="sldNum" sz="quarter" idx="5"/>
          </p:nvPr>
        </p:nvSpPr>
        <p:spPr/>
        <p:txBody>
          <a:bodyPr/>
          <a:lstStyle/>
          <a:p>
            <a:fld id="{23BFADF9-D81B-418D-9EE8-44E9DE71C379}" type="slidenum">
              <a:rPr lang="en-AU" smtClean="0"/>
              <a:t>27</a:t>
            </a:fld>
            <a:endParaRPr lang="en-AU"/>
          </a:p>
        </p:txBody>
      </p:sp>
    </p:spTree>
    <p:extLst>
      <p:ext uri="{BB962C8B-B14F-4D97-AF65-F5344CB8AC3E}">
        <p14:creationId xmlns:p14="http://schemas.microsoft.com/office/powerpoint/2010/main" val="2104644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just have a touch wheel and screen.</a:t>
            </a:r>
          </a:p>
          <a:p>
            <a:endParaRPr lang="en-AU" dirty="0"/>
          </a:p>
          <a:p>
            <a:r>
              <a:rPr lang="en-AU" dirty="0"/>
              <a:t>With the entire UI replicated on the serial port – right down to the last sprits in the included games.</a:t>
            </a:r>
          </a:p>
          <a:p>
            <a:endParaRPr lang="en-AU" dirty="0"/>
          </a:p>
          <a:p>
            <a:r>
              <a:rPr lang="en-AU" dirty="0"/>
              <a:t>So how do you communicate with this badge? Well you can just use the wheel and screen, or you can use your computer keyboard – or you can scroll the terminal using the wheel.</a:t>
            </a:r>
          </a:p>
          <a:p>
            <a:endParaRPr lang="en-AU" dirty="0"/>
          </a:p>
          <a:p>
            <a:r>
              <a:rPr lang="en-AU" dirty="0"/>
              <a:t>It works just like magic.</a:t>
            </a:r>
          </a:p>
          <a:p>
            <a:endParaRPr lang="en-AU" dirty="0"/>
          </a:p>
          <a:p>
            <a:r>
              <a:rPr lang="en-AU" dirty="0"/>
              <a:t>And we have safe-guard ourselves against not having working hardware.</a:t>
            </a:r>
          </a:p>
        </p:txBody>
      </p:sp>
      <p:sp>
        <p:nvSpPr>
          <p:cNvPr id="4" name="Slide Number Placeholder 3"/>
          <p:cNvSpPr>
            <a:spLocks noGrp="1"/>
          </p:cNvSpPr>
          <p:nvPr>
            <p:ph type="sldNum" sz="quarter" idx="5"/>
          </p:nvPr>
        </p:nvSpPr>
        <p:spPr/>
        <p:txBody>
          <a:bodyPr/>
          <a:lstStyle/>
          <a:p>
            <a:fld id="{23BFADF9-D81B-418D-9EE8-44E9DE71C379}" type="slidenum">
              <a:rPr lang="en-AU" smtClean="0"/>
              <a:t>28</a:t>
            </a:fld>
            <a:endParaRPr lang="en-AU"/>
          </a:p>
        </p:txBody>
      </p:sp>
    </p:spTree>
    <p:extLst>
      <p:ext uri="{BB962C8B-B14F-4D97-AF65-F5344CB8AC3E}">
        <p14:creationId xmlns:p14="http://schemas.microsoft.com/office/powerpoint/2010/main" val="2982590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29</a:t>
            </a:fld>
            <a:endParaRPr lang="en-AU"/>
          </a:p>
        </p:txBody>
      </p:sp>
    </p:spTree>
    <p:extLst>
      <p:ext uri="{BB962C8B-B14F-4D97-AF65-F5344CB8AC3E}">
        <p14:creationId xmlns:p14="http://schemas.microsoft.com/office/powerpoint/2010/main" val="314730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2018, we introduced the </a:t>
            </a:r>
            <a:r>
              <a:rPr lang="en-AU" dirty="0" err="1"/>
              <a:t>BusSide</a:t>
            </a:r>
            <a:r>
              <a:rPr lang="en-AU" dirty="0"/>
              <a:t> badge. And it didn’t just change the way we repurposed conference badges – it changed the entire purpose of a conference badge. Putting hardware hacking, chip reading, serial, I2C and SPI bus hacking into every attendee’s hands.</a:t>
            </a:r>
          </a:p>
        </p:txBody>
      </p:sp>
      <p:sp>
        <p:nvSpPr>
          <p:cNvPr id="4" name="Slide Number Placeholder 3"/>
          <p:cNvSpPr>
            <a:spLocks noGrp="1"/>
          </p:cNvSpPr>
          <p:nvPr>
            <p:ph type="sldNum" sz="quarter" idx="5"/>
          </p:nvPr>
        </p:nvSpPr>
        <p:spPr/>
        <p:txBody>
          <a:bodyPr/>
          <a:lstStyle/>
          <a:p>
            <a:fld id="{23BFADF9-D81B-418D-9EE8-44E9DE71C379}" type="slidenum">
              <a:rPr lang="en-AU" smtClean="0"/>
              <a:t>3</a:t>
            </a:fld>
            <a:endParaRPr lang="en-AU"/>
          </a:p>
        </p:txBody>
      </p:sp>
    </p:spTree>
    <p:extLst>
      <p:ext uri="{BB962C8B-B14F-4D97-AF65-F5344CB8AC3E}">
        <p14:creationId xmlns:p14="http://schemas.microsoft.com/office/powerpoint/2010/main" val="376910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Small simple shape to keep manufacture costs down in regards to </a:t>
            </a:r>
            <a:r>
              <a:rPr lang="en-AU" dirty="0" err="1"/>
              <a:t>paneling</a:t>
            </a:r>
            <a:r>
              <a:rPr lang="en-AU" dirty="0"/>
              <a:t>.</a:t>
            </a:r>
          </a:p>
          <a:p>
            <a:endParaRPr lang="en-AU" dirty="0"/>
          </a:p>
          <a:p>
            <a:r>
              <a:rPr lang="en-AU" dirty="0"/>
              <a:t>These were designed in </a:t>
            </a:r>
            <a:r>
              <a:rPr lang="en-AU" dirty="0" err="1"/>
              <a:t>kicad</a:t>
            </a:r>
            <a:r>
              <a:rPr lang="en-AU" dirty="0"/>
              <a:t>.</a:t>
            </a:r>
          </a:p>
        </p:txBody>
      </p:sp>
      <p:sp>
        <p:nvSpPr>
          <p:cNvPr id="4" name="Slide Number Placeholder 3"/>
          <p:cNvSpPr>
            <a:spLocks noGrp="1"/>
          </p:cNvSpPr>
          <p:nvPr>
            <p:ph type="sldNum" sz="quarter" idx="5"/>
          </p:nvPr>
        </p:nvSpPr>
        <p:spPr/>
        <p:txBody>
          <a:bodyPr/>
          <a:lstStyle/>
          <a:p>
            <a:fld id="{23BFADF9-D81B-418D-9EE8-44E9DE71C379}" type="slidenum">
              <a:rPr lang="en-AU" smtClean="0"/>
              <a:t>30</a:t>
            </a:fld>
            <a:endParaRPr lang="en-AU"/>
          </a:p>
        </p:txBody>
      </p:sp>
    </p:spTree>
    <p:extLst>
      <p:ext uri="{BB962C8B-B14F-4D97-AF65-F5344CB8AC3E}">
        <p14:creationId xmlns:p14="http://schemas.microsoft.com/office/powerpoint/2010/main" val="2596400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even have redundancy in the types of microcontrollers we can use.</a:t>
            </a:r>
          </a:p>
          <a:p>
            <a:endParaRPr lang="en-AU" dirty="0"/>
          </a:p>
          <a:p>
            <a:r>
              <a:rPr lang="en-AU" dirty="0"/>
              <a:t>Not just in terms of which ones have </a:t>
            </a:r>
            <a:r>
              <a:rPr lang="en-AU" dirty="0" err="1"/>
              <a:t>builtin</a:t>
            </a:r>
            <a:r>
              <a:rPr lang="en-AU" dirty="0"/>
              <a:t> flash and RAM, but also in terms of package sizes.</a:t>
            </a:r>
          </a:p>
          <a:p>
            <a:endParaRPr lang="en-AU" dirty="0"/>
          </a:p>
          <a:p>
            <a:r>
              <a:rPr lang="en-AU" dirty="0" err="1"/>
              <a:t>Whats</a:t>
            </a:r>
            <a:r>
              <a:rPr lang="en-AU" dirty="0"/>
              <a:t> in stock can change rapidly, and if you have bet on a </a:t>
            </a:r>
            <a:r>
              <a:rPr lang="en-AU" dirty="0" err="1"/>
              <a:t>particalur</a:t>
            </a:r>
            <a:r>
              <a:rPr lang="en-AU" dirty="0"/>
              <a:t> chip – you can be left with long leads times, or the need to re-design your PCB…if it hasn’t already been made yet.</a:t>
            </a:r>
          </a:p>
          <a:p>
            <a:endParaRPr lang="en-AU" dirty="0"/>
          </a:p>
          <a:p>
            <a:r>
              <a:rPr lang="en-AU" dirty="0"/>
              <a:t>ESP32-S2 was highly affordable on its own.</a:t>
            </a:r>
          </a:p>
          <a:p>
            <a:endParaRPr lang="en-AU" dirty="0"/>
          </a:p>
          <a:p>
            <a:r>
              <a:rPr lang="en-US" dirty="0"/>
              <a:t>4MB flash is popular and in-demand for embedded devices.</a:t>
            </a:r>
          </a:p>
          <a:p>
            <a:endParaRPr lang="en-US" dirty="0"/>
          </a:p>
          <a:p>
            <a:r>
              <a:rPr lang="en-US" dirty="0"/>
              <a:t>Was easier to source 2MB flash chips.</a:t>
            </a:r>
          </a:p>
          <a:p>
            <a:endParaRPr lang="en-US" dirty="0"/>
          </a:p>
          <a:p>
            <a:r>
              <a:rPr lang="en-US" dirty="0"/>
              <a:t>You can </a:t>
            </a:r>
            <a:r>
              <a:rPr lang="en-US" dirty="0" err="1"/>
              <a:t>desolider</a:t>
            </a:r>
            <a:r>
              <a:rPr lang="en-US" dirty="0"/>
              <a:t> and upgrade your flash chips.</a:t>
            </a:r>
          </a:p>
          <a:p>
            <a:endParaRPr lang="en-US" dirty="0"/>
          </a:p>
          <a:p>
            <a:r>
              <a:rPr lang="en-US" dirty="0"/>
              <a:t>TODO</a:t>
            </a:r>
          </a:p>
          <a:p>
            <a:r>
              <a:rPr lang="en-US" dirty="0"/>
              <a:t>Which chip is going to be available without a lead time in 6 months?</a:t>
            </a:r>
          </a:p>
          <a:p>
            <a:r>
              <a:rPr lang="en-US" dirty="0"/>
              <a:t>How can we mitigate this risk?</a:t>
            </a:r>
          </a:p>
          <a:p>
            <a:r>
              <a:rPr lang="en-US" dirty="0"/>
              <a:t>Dual footprints – so we can drop any ESP32s2 (or even ESP32s3).</a:t>
            </a:r>
          </a:p>
          <a:p>
            <a:r>
              <a:rPr lang="en-US" dirty="0"/>
              <a:t>Even a CAN package.</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31</a:t>
            </a:fld>
            <a:endParaRPr lang="en-AU"/>
          </a:p>
        </p:txBody>
      </p:sp>
    </p:spTree>
    <p:extLst>
      <p:ext uri="{BB962C8B-B14F-4D97-AF65-F5344CB8AC3E}">
        <p14:creationId xmlns:p14="http://schemas.microsoft.com/office/powerpoint/2010/main" val="3169649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USB-C cable with the </a:t>
            </a:r>
            <a:r>
              <a:rPr lang="en-US" dirty="0" err="1"/>
              <a:t>bPod</a:t>
            </a:r>
            <a:r>
              <a:rPr lang="en-US" dirty="0"/>
              <a:t> enables you to power and control your devices with one cable.</a:t>
            </a:r>
          </a:p>
          <a:p>
            <a:endParaRPr lang="en-US" dirty="0"/>
          </a:p>
          <a:p>
            <a:r>
              <a:rPr lang="en-US" dirty="0"/>
              <a:t>Everyone has USB-C cables and chargers now – they are so common.</a:t>
            </a:r>
          </a:p>
          <a:p>
            <a:r>
              <a:rPr lang="en-US" dirty="0"/>
              <a:t>Look at latest WDC event and take notes from </a:t>
            </a:r>
            <a:r>
              <a:rPr lang="en-US" dirty="0" err="1"/>
              <a:t>there:D</a:t>
            </a:r>
            <a:endParaRPr lang="en-US" dirty="0"/>
          </a:p>
          <a:p>
            <a:r>
              <a:rPr lang="en-US" dirty="0"/>
              <a:t>Our first badge with USB-C</a:t>
            </a:r>
          </a:p>
          <a:p>
            <a:r>
              <a:rPr lang="en-US" dirty="0"/>
              <a:t>Built in USB controller – no need for USB-to-serial chip</a:t>
            </a:r>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32</a:t>
            </a:fld>
            <a:endParaRPr lang="en-AU"/>
          </a:p>
        </p:txBody>
      </p:sp>
    </p:spTree>
    <p:extLst>
      <p:ext uri="{BB962C8B-B14F-4D97-AF65-F5344CB8AC3E}">
        <p14:creationId xmlns:p14="http://schemas.microsoft.com/office/powerpoint/2010/main" val="2097377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didn’t just remove the headphone jack, we removed the battery and case as well</a:t>
            </a:r>
            <a:endParaRPr lang="en-AU" dirty="0"/>
          </a:p>
          <a:p>
            <a:endParaRPr lang="en-AU" dirty="0"/>
          </a:p>
          <a:p>
            <a:r>
              <a:rPr lang="en-US" dirty="0"/>
              <a:t>To reduce e-waste, we removed the battery.</a:t>
            </a:r>
          </a:p>
          <a:p>
            <a:r>
              <a:rPr lang="en-US" dirty="0"/>
              <a:t>Using the battery that everyone has – your phone.</a:t>
            </a:r>
          </a:p>
          <a:p>
            <a:r>
              <a:rPr lang="en-US" dirty="0"/>
              <a:t>Using the charger that everyone has - </a:t>
            </a:r>
            <a:endParaRPr lang="en-AU" dirty="0"/>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33</a:t>
            </a:fld>
            <a:endParaRPr lang="en-AU"/>
          </a:p>
        </p:txBody>
      </p:sp>
    </p:spTree>
    <p:extLst>
      <p:ext uri="{BB962C8B-B14F-4D97-AF65-F5344CB8AC3E}">
        <p14:creationId xmlns:p14="http://schemas.microsoft.com/office/powerpoint/2010/main" val="3836445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34</a:t>
            </a:fld>
            <a:endParaRPr lang="en-AU"/>
          </a:p>
        </p:txBody>
      </p:sp>
    </p:spTree>
    <p:extLst>
      <p:ext uri="{BB962C8B-B14F-4D97-AF65-F5344CB8AC3E}">
        <p14:creationId xmlns:p14="http://schemas.microsoft.com/office/powerpoint/2010/main" val="2321834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USB 1, 2 and USB C by default delivers 5V – most microcontrollers will run on 3.3V. Your phones actually run on 1.8V.</a:t>
            </a:r>
          </a:p>
          <a:p>
            <a:endParaRPr lang="en-AU" dirty="0"/>
          </a:p>
          <a:p>
            <a:r>
              <a:rPr lang="en-AU" dirty="0"/>
              <a:t>So, in order to be able to not release the black smoke from our chips, we have a voltage regulator that does the conversion to 3.3V for us.</a:t>
            </a:r>
          </a:p>
        </p:txBody>
      </p:sp>
      <p:sp>
        <p:nvSpPr>
          <p:cNvPr id="4" name="Slide Number Placeholder 3"/>
          <p:cNvSpPr>
            <a:spLocks noGrp="1"/>
          </p:cNvSpPr>
          <p:nvPr>
            <p:ph type="sldNum" sz="quarter" idx="5"/>
          </p:nvPr>
        </p:nvSpPr>
        <p:spPr/>
        <p:txBody>
          <a:bodyPr/>
          <a:lstStyle/>
          <a:p>
            <a:fld id="{23BFADF9-D81B-418D-9EE8-44E9DE71C379}" type="slidenum">
              <a:rPr lang="en-AU" smtClean="0"/>
              <a:t>37</a:t>
            </a:fld>
            <a:endParaRPr lang="en-AU"/>
          </a:p>
        </p:txBody>
      </p:sp>
    </p:spTree>
    <p:extLst>
      <p:ext uri="{BB962C8B-B14F-4D97-AF65-F5344CB8AC3E}">
        <p14:creationId xmlns:p14="http://schemas.microsoft.com/office/powerpoint/2010/main" val="3715690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VIN header on the badge can be used to hook up 3 x AAA batteries to power your badge. You can even re-purpose a battery pack from previous years badges, or get one from your local </a:t>
            </a:r>
            <a:r>
              <a:rPr lang="en-AU" dirty="0" err="1"/>
              <a:t>Jaycar</a:t>
            </a:r>
            <a:r>
              <a:rPr lang="en-AU" dirty="0"/>
              <a:t>. But, given there are 3000 of you hear today – maybe don’t all go visit the 1 </a:t>
            </a:r>
            <a:r>
              <a:rPr lang="en-AU" dirty="0" err="1"/>
              <a:t>Jaycar</a:t>
            </a:r>
            <a:r>
              <a:rPr lang="en-AU" dirty="0"/>
              <a:t> in Canberra all at once ….</a:t>
            </a:r>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38</a:t>
            </a:fld>
            <a:endParaRPr lang="en-AU"/>
          </a:p>
        </p:txBody>
      </p:sp>
    </p:spTree>
    <p:extLst>
      <p:ext uri="{BB962C8B-B14F-4D97-AF65-F5344CB8AC3E}">
        <p14:creationId xmlns:p14="http://schemas.microsoft.com/office/powerpoint/2010/main" val="2141454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provide these buttons so its easy for you to re-program and repurpose your badges for your own projects.</a:t>
            </a:r>
          </a:p>
          <a:p>
            <a:endParaRPr lang="en-AU" dirty="0"/>
          </a:p>
          <a:p>
            <a:r>
              <a:rPr lang="en-AU" dirty="0"/>
              <a:t>On more professional devices, these wont necessarily be added. But you can lookup chips, find schematics, and add the buttons yourself.</a:t>
            </a:r>
          </a:p>
        </p:txBody>
      </p:sp>
      <p:sp>
        <p:nvSpPr>
          <p:cNvPr id="4" name="Slide Number Placeholder 3"/>
          <p:cNvSpPr>
            <a:spLocks noGrp="1"/>
          </p:cNvSpPr>
          <p:nvPr>
            <p:ph type="sldNum" sz="quarter" idx="5"/>
          </p:nvPr>
        </p:nvSpPr>
        <p:spPr/>
        <p:txBody>
          <a:bodyPr/>
          <a:lstStyle/>
          <a:p>
            <a:fld id="{23BFADF9-D81B-418D-9EE8-44E9DE71C379}" type="slidenum">
              <a:rPr lang="en-AU" smtClean="0"/>
              <a:t>39</a:t>
            </a:fld>
            <a:endParaRPr lang="en-AU"/>
          </a:p>
        </p:txBody>
      </p:sp>
    </p:spTree>
    <p:extLst>
      <p:ext uri="{BB962C8B-B14F-4D97-AF65-F5344CB8AC3E}">
        <p14:creationId xmlns:p14="http://schemas.microsoft.com/office/powerpoint/2010/main" val="2389917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GPIO46 on the ESP32s2 cannot be used as an output.</a:t>
            </a:r>
          </a:p>
          <a:p>
            <a:endParaRPr lang="en-AU" dirty="0"/>
          </a:p>
          <a:p>
            <a:r>
              <a:rPr lang="en-AU" dirty="0"/>
              <a:t>This is not clearly documented – and is (apparently) quite common to find these quirks in hardware. I was luck this wasn’t something important like the screen backlight control.</a:t>
            </a:r>
          </a:p>
        </p:txBody>
      </p:sp>
      <p:sp>
        <p:nvSpPr>
          <p:cNvPr id="4" name="Slide Number Placeholder 3"/>
          <p:cNvSpPr>
            <a:spLocks noGrp="1"/>
          </p:cNvSpPr>
          <p:nvPr>
            <p:ph type="sldNum" sz="quarter" idx="5"/>
          </p:nvPr>
        </p:nvSpPr>
        <p:spPr/>
        <p:txBody>
          <a:bodyPr/>
          <a:lstStyle/>
          <a:p>
            <a:fld id="{23BFADF9-D81B-418D-9EE8-44E9DE71C379}" type="slidenum">
              <a:rPr lang="en-AU" smtClean="0"/>
              <a:t>40</a:t>
            </a:fld>
            <a:endParaRPr lang="en-AU"/>
          </a:p>
        </p:txBody>
      </p:sp>
    </p:spTree>
    <p:extLst>
      <p:ext uri="{BB962C8B-B14F-4D97-AF65-F5344CB8AC3E}">
        <p14:creationId xmlns:p14="http://schemas.microsoft.com/office/powerpoint/2010/main" val="200050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actually implemented auto-calibration – so by rotating your finger shortly after power on, it figures out the ranges of capacitive values and then calculates the most likely position on the wheel. </a:t>
            </a:r>
          </a:p>
          <a:p>
            <a:endParaRPr lang="en-AU" dirty="0"/>
          </a:p>
          <a:p>
            <a:r>
              <a:rPr lang="en-AU" dirty="0"/>
              <a:t>Hardware and software is a ratio – what you do simple in one requires a lot of effort on the other. In this case, 4 touch pin saves GPIOs, but requires more software to make it work.</a:t>
            </a:r>
          </a:p>
        </p:txBody>
      </p:sp>
      <p:sp>
        <p:nvSpPr>
          <p:cNvPr id="4" name="Slide Number Placeholder 3"/>
          <p:cNvSpPr>
            <a:spLocks noGrp="1"/>
          </p:cNvSpPr>
          <p:nvPr>
            <p:ph type="sldNum" sz="quarter" idx="5"/>
          </p:nvPr>
        </p:nvSpPr>
        <p:spPr/>
        <p:txBody>
          <a:bodyPr/>
          <a:lstStyle/>
          <a:p>
            <a:fld id="{23BFADF9-D81B-418D-9EE8-44E9DE71C379}" type="slidenum">
              <a:rPr lang="en-AU" smtClean="0"/>
              <a:t>41</a:t>
            </a:fld>
            <a:endParaRPr lang="en-AU"/>
          </a:p>
        </p:txBody>
      </p:sp>
    </p:spTree>
    <p:extLst>
      <p:ext uri="{BB962C8B-B14F-4D97-AF65-F5344CB8AC3E}">
        <p14:creationId xmlns:p14="http://schemas.microsoft.com/office/powerpoint/2010/main" val="2671283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2019, we introduced the </a:t>
            </a:r>
            <a:r>
              <a:rPr lang="en-AU" dirty="0" err="1"/>
              <a:t>Nopia</a:t>
            </a:r>
            <a:r>
              <a:rPr lang="en-AU" dirty="0"/>
              <a:t> – playing into the hands of nostalgia, we showed how much you can do with limited hardware. And first made use of QR codes as means of interactivity.</a:t>
            </a:r>
          </a:p>
        </p:txBody>
      </p:sp>
      <p:sp>
        <p:nvSpPr>
          <p:cNvPr id="4" name="Slide Number Placeholder 3"/>
          <p:cNvSpPr>
            <a:spLocks noGrp="1"/>
          </p:cNvSpPr>
          <p:nvPr>
            <p:ph type="sldNum" sz="quarter" idx="5"/>
          </p:nvPr>
        </p:nvSpPr>
        <p:spPr/>
        <p:txBody>
          <a:bodyPr/>
          <a:lstStyle/>
          <a:p>
            <a:fld id="{23BFADF9-D81B-418D-9EE8-44E9DE71C379}" type="slidenum">
              <a:rPr lang="en-AU" smtClean="0"/>
              <a:t>4</a:t>
            </a:fld>
            <a:endParaRPr lang="en-AU"/>
          </a:p>
        </p:txBody>
      </p:sp>
    </p:spTree>
    <p:extLst>
      <p:ext uri="{BB962C8B-B14F-4D97-AF65-F5344CB8AC3E}">
        <p14:creationId xmlns:p14="http://schemas.microsoft.com/office/powerpoint/2010/main" val="4161294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the same screen used on the 2016 and 2017 badges. It was chosen to reduce risk as we have worked with it before.</a:t>
            </a:r>
          </a:p>
        </p:txBody>
      </p:sp>
      <p:sp>
        <p:nvSpPr>
          <p:cNvPr id="4" name="Slide Number Placeholder 3"/>
          <p:cNvSpPr>
            <a:spLocks noGrp="1"/>
          </p:cNvSpPr>
          <p:nvPr>
            <p:ph type="sldNum" sz="quarter" idx="5"/>
          </p:nvPr>
        </p:nvSpPr>
        <p:spPr/>
        <p:txBody>
          <a:bodyPr/>
          <a:lstStyle/>
          <a:p>
            <a:fld id="{23BFADF9-D81B-418D-9EE8-44E9DE71C379}" type="slidenum">
              <a:rPr lang="en-AU" smtClean="0"/>
              <a:t>42</a:t>
            </a:fld>
            <a:endParaRPr lang="en-AU"/>
          </a:p>
        </p:txBody>
      </p:sp>
    </p:spTree>
    <p:extLst>
      <p:ext uri="{BB962C8B-B14F-4D97-AF65-F5344CB8AC3E}">
        <p14:creationId xmlns:p14="http://schemas.microsoft.com/office/powerpoint/2010/main" val="4167812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circuit stops a large amount of current being drawn from the </a:t>
            </a:r>
            <a:r>
              <a:rPr lang="en-AU"/>
              <a:t>ESP32s2 microcontroller </a:t>
            </a:r>
            <a:r>
              <a:rPr lang="en-AU" dirty="0"/>
              <a:t>– which might damage it.</a:t>
            </a:r>
          </a:p>
          <a:p>
            <a:endParaRPr lang="en-AU" dirty="0"/>
          </a:p>
          <a:p>
            <a:r>
              <a:rPr lang="en-AU" dirty="0"/>
              <a:t>Basically, the current that can be drawn by the screen is a ration of a small amount of current output by the ESP32s2.</a:t>
            </a:r>
          </a:p>
          <a:p>
            <a:endParaRPr lang="en-AU" dirty="0"/>
          </a:p>
          <a:p>
            <a:r>
              <a:rPr lang="en-AU" dirty="0"/>
              <a:t>By setting the pin to an Analogue value, we can control the brightness (instead of using a digital value).</a:t>
            </a:r>
          </a:p>
        </p:txBody>
      </p:sp>
      <p:sp>
        <p:nvSpPr>
          <p:cNvPr id="4" name="Slide Number Placeholder 3"/>
          <p:cNvSpPr>
            <a:spLocks noGrp="1"/>
          </p:cNvSpPr>
          <p:nvPr>
            <p:ph type="sldNum" sz="quarter" idx="5"/>
          </p:nvPr>
        </p:nvSpPr>
        <p:spPr/>
        <p:txBody>
          <a:bodyPr/>
          <a:lstStyle/>
          <a:p>
            <a:fld id="{23BFADF9-D81B-418D-9EE8-44E9DE71C379}" type="slidenum">
              <a:rPr lang="en-AU" smtClean="0"/>
              <a:t>43</a:t>
            </a:fld>
            <a:endParaRPr lang="en-AU"/>
          </a:p>
        </p:txBody>
      </p:sp>
    </p:spTree>
    <p:extLst>
      <p:ext uri="{BB962C8B-B14F-4D97-AF65-F5344CB8AC3E}">
        <p14:creationId xmlns:p14="http://schemas.microsoft.com/office/powerpoint/2010/main" val="252014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SAO – Shitty Add On</a:t>
            </a:r>
          </a:p>
          <a:p>
            <a:r>
              <a:rPr lang="en-AU" dirty="0"/>
              <a:t>Utility header – for use with the tools on the </a:t>
            </a:r>
            <a:r>
              <a:rPr lang="en-AU" dirty="0" err="1"/>
              <a:t>bPod</a:t>
            </a:r>
            <a:r>
              <a:rPr lang="en-AU" dirty="0"/>
              <a:t> – and for custom / external hardware you might like to add.</a:t>
            </a:r>
          </a:p>
          <a:p>
            <a:r>
              <a:rPr lang="en-AU" dirty="0"/>
              <a:t>Program header – for flashing ESP32s2 over serial. However, you can flash the ESP32s2 directly over USB so its not really needed.</a:t>
            </a:r>
          </a:p>
          <a:p>
            <a:r>
              <a:rPr lang="en-AU" dirty="0"/>
              <a:t>JTAG – For debugging the ESP32s2. It should be noted that JTAG is not required for any challenges you might find on the badge.</a:t>
            </a:r>
          </a:p>
          <a:p>
            <a:endParaRPr lang="en-AU" dirty="0"/>
          </a:p>
          <a:p>
            <a:r>
              <a:rPr lang="en-AU" dirty="0"/>
              <a:t>It should be noted that the only standard for JTAG is that there IS NO STANDARD.</a:t>
            </a:r>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44</a:t>
            </a:fld>
            <a:endParaRPr lang="en-AU"/>
          </a:p>
        </p:txBody>
      </p:sp>
    </p:spTree>
    <p:extLst>
      <p:ext uri="{BB962C8B-B14F-4D97-AF65-F5344CB8AC3E}">
        <p14:creationId xmlns:p14="http://schemas.microsoft.com/office/powerpoint/2010/main" val="1713095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ESP32s2 has a small amount of internal RAM and so we didn’t provide external RAM to keep the costs down.</a:t>
            </a:r>
          </a:p>
          <a:p>
            <a:r>
              <a:rPr lang="en-AU" dirty="0"/>
              <a:t>However, the ESP32s2 chip we chose ALSO didn’t have an Flash – hence you will see a 2MB flash chip on your badge.</a:t>
            </a:r>
          </a:p>
          <a:p>
            <a:endParaRPr lang="en-AU" dirty="0"/>
          </a:p>
          <a:p>
            <a:r>
              <a:rPr lang="en-AU" dirty="0"/>
              <a:t>For those IoT keen/wannabe hackers out there – there is no security on this. Just like all those random gadgets in your house….</a:t>
            </a:r>
          </a:p>
        </p:txBody>
      </p:sp>
      <p:sp>
        <p:nvSpPr>
          <p:cNvPr id="4" name="Slide Number Placeholder 3"/>
          <p:cNvSpPr>
            <a:spLocks noGrp="1"/>
          </p:cNvSpPr>
          <p:nvPr>
            <p:ph type="sldNum" sz="quarter" idx="5"/>
          </p:nvPr>
        </p:nvSpPr>
        <p:spPr/>
        <p:txBody>
          <a:bodyPr/>
          <a:lstStyle/>
          <a:p>
            <a:fld id="{23BFADF9-D81B-418D-9EE8-44E9DE71C379}" type="slidenum">
              <a:rPr lang="en-AU" smtClean="0"/>
              <a:t>45</a:t>
            </a:fld>
            <a:endParaRPr lang="en-AU"/>
          </a:p>
        </p:txBody>
      </p:sp>
    </p:spTree>
    <p:extLst>
      <p:ext uri="{BB962C8B-B14F-4D97-AF65-F5344CB8AC3E}">
        <p14:creationId xmlns:p14="http://schemas.microsoft.com/office/powerpoint/2010/main" val="3853559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These ESP32 chips require an external oscillator. And none of the datasheets for the ESP32 will tell you which capacitors to use.</a:t>
            </a:r>
          </a:p>
          <a:p>
            <a:endParaRPr lang="en-AU" dirty="0"/>
          </a:p>
          <a:p>
            <a:r>
              <a:rPr lang="en-AU" dirty="0"/>
              <a:t>You need to use a formular using values from the </a:t>
            </a:r>
            <a:r>
              <a:rPr lang="en-AU" dirty="0" err="1"/>
              <a:t>manufactor</a:t>
            </a:r>
            <a:r>
              <a:rPr lang="en-AU" dirty="0"/>
              <a:t> to calculate the capacitors to use to get the 40Mhz you desire.</a:t>
            </a:r>
          </a:p>
          <a:p>
            <a:endParaRPr lang="en-AU" dirty="0"/>
          </a:p>
          <a:p>
            <a:r>
              <a:rPr lang="en-AU" dirty="0"/>
              <a:t>I want to give a huge shout out to my mate Joshua Johnson for helping me out on this.</a:t>
            </a:r>
          </a:p>
        </p:txBody>
      </p:sp>
      <p:sp>
        <p:nvSpPr>
          <p:cNvPr id="4" name="Slide Number Placeholder 3"/>
          <p:cNvSpPr>
            <a:spLocks noGrp="1"/>
          </p:cNvSpPr>
          <p:nvPr>
            <p:ph type="sldNum" sz="quarter" idx="5"/>
          </p:nvPr>
        </p:nvSpPr>
        <p:spPr/>
        <p:txBody>
          <a:bodyPr/>
          <a:lstStyle/>
          <a:p>
            <a:fld id="{23BFADF9-D81B-418D-9EE8-44E9DE71C379}" type="slidenum">
              <a:rPr lang="en-AU" smtClean="0"/>
              <a:t>46</a:t>
            </a:fld>
            <a:endParaRPr lang="en-AU"/>
          </a:p>
        </p:txBody>
      </p:sp>
    </p:spTree>
    <p:extLst>
      <p:ext uri="{BB962C8B-B14F-4D97-AF65-F5344CB8AC3E}">
        <p14:creationId xmlns:p14="http://schemas.microsoft.com/office/powerpoint/2010/main" val="3219677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CAM packages are more expensive than getting the individual parts, but also come with RAM, FLASH, </a:t>
            </a:r>
            <a:r>
              <a:rPr lang="en-AU" dirty="0" err="1"/>
              <a:t>WiFi</a:t>
            </a:r>
            <a:r>
              <a:rPr lang="en-AU" dirty="0"/>
              <a:t> antenna and 40MHz crystal.</a:t>
            </a:r>
          </a:p>
          <a:p>
            <a:endParaRPr lang="en-AU" dirty="0"/>
          </a:p>
          <a:p>
            <a:r>
              <a:rPr lang="en-AU" dirty="0"/>
              <a:t>Purchasing a CAM is lower risk, but we needed to keep costs down so we sourced individual parts.</a:t>
            </a:r>
          </a:p>
          <a:p>
            <a:endParaRPr lang="en-AU" dirty="0"/>
          </a:p>
          <a:p>
            <a:r>
              <a:rPr lang="en-AU" dirty="0"/>
              <a:t>How did we know how to wire it up? You go online and you steal other peoples schematics. In fact, I looked at the datasheet for one of these CAM packages (which had the RAM, flash, crystal) and used its schematic to help we design the IC part of the schematic. Remember – you don’t need to know everything, just where to look.</a:t>
            </a:r>
          </a:p>
          <a:p>
            <a:endParaRPr lang="en-AU" dirty="0"/>
          </a:p>
          <a:p>
            <a:r>
              <a:rPr lang="en-AU" dirty="0"/>
              <a:t>I leant heavily on previous year’s badge’s schematics too to help me figure out which wire needs to go where.</a:t>
            </a:r>
          </a:p>
          <a:p>
            <a:endParaRPr lang="en-AU" dirty="0"/>
          </a:p>
          <a:p>
            <a:r>
              <a:rPr lang="en-AU" dirty="0"/>
              <a:t>And if you want to make a start designing your own PCBs, steal from </a:t>
            </a:r>
            <a:r>
              <a:rPr lang="en-AU" dirty="0" err="1"/>
              <a:t>Bsides</a:t>
            </a:r>
            <a:r>
              <a:rPr lang="en-AU" dirty="0"/>
              <a:t> badge designs!</a:t>
            </a:r>
          </a:p>
        </p:txBody>
      </p:sp>
      <p:sp>
        <p:nvSpPr>
          <p:cNvPr id="4" name="Slide Number Placeholder 3"/>
          <p:cNvSpPr>
            <a:spLocks noGrp="1"/>
          </p:cNvSpPr>
          <p:nvPr>
            <p:ph type="sldNum" sz="quarter" idx="5"/>
          </p:nvPr>
        </p:nvSpPr>
        <p:spPr/>
        <p:txBody>
          <a:bodyPr/>
          <a:lstStyle/>
          <a:p>
            <a:fld id="{23BFADF9-D81B-418D-9EE8-44E9DE71C379}" type="slidenum">
              <a:rPr lang="en-AU" smtClean="0"/>
              <a:t>47</a:t>
            </a:fld>
            <a:endParaRPr lang="en-AU"/>
          </a:p>
        </p:txBody>
      </p:sp>
    </p:spTree>
    <p:extLst>
      <p:ext uri="{BB962C8B-B14F-4D97-AF65-F5344CB8AC3E}">
        <p14:creationId xmlns:p14="http://schemas.microsoft.com/office/powerpoint/2010/main" val="1788289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Lots of re-iteration and design.</a:t>
            </a:r>
          </a:p>
          <a:p>
            <a:endParaRPr lang="en-AU" dirty="0"/>
          </a:p>
          <a:p>
            <a:r>
              <a:rPr lang="en-AU" dirty="0"/>
              <a:t>Vertical and horizontal lines.</a:t>
            </a:r>
          </a:p>
          <a:p>
            <a:endParaRPr lang="en-AU" dirty="0"/>
          </a:p>
          <a:p>
            <a:r>
              <a:rPr lang="en-AU" dirty="0"/>
              <a:t>Come see us in the hardware hacking village to learn more about your own PCB design.</a:t>
            </a:r>
          </a:p>
        </p:txBody>
      </p:sp>
      <p:sp>
        <p:nvSpPr>
          <p:cNvPr id="4" name="Slide Number Placeholder 3"/>
          <p:cNvSpPr>
            <a:spLocks noGrp="1"/>
          </p:cNvSpPr>
          <p:nvPr>
            <p:ph type="sldNum" sz="quarter" idx="5"/>
          </p:nvPr>
        </p:nvSpPr>
        <p:spPr/>
        <p:txBody>
          <a:bodyPr/>
          <a:lstStyle/>
          <a:p>
            <a:fld id="{23BFADF9-D81B-418D-9EE8-44E9DE71C379}" type="slidenum">
              <a:rPr lang="en-AU" smtClean="0"/>
              <a:t>49</a:t>
            </a:fld>
            <a:endParaRPr lang="en-AU"/>
          </a:p>
        </p:txBody>
      </p:sp>
    </p:spTree>
    <p:extLst>
      <p:ext uri="{BB962C8B-B14F-4D97-AF65-F5344CB8AC3E}">
        <p14:creationId xmlns:p14="http://schemas.microsoft.com/office/powerpoint/2010/main" val="1871150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Schematics, PCB design, source code will all be available after the conference.</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want to make it too easy for you hackers</a:t>
            </a:r>
            <a:endParaRPr lang="en-AU" dirty="0"/>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50</a:t>
            </a:fld>
            <a:endParaRPr lang="en-AU"/>
          </a:p>
        </p:txBody>
      </p:sp>
    </p:spTree>
    <p:extLst>
      <p:ext uri="{BB962C8B-B14F-4D97-AF65-F5344CB8AC3E}">
        <p14:creationId xmlns:p14="http://schemas.microsoft.com/office/powerpoint/2010/main" val="1519884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tooling choices such as editor, compiler, frameworks, programing languages</a:t>
            </a:r>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51</a:t>
            </a:fld>
            <a:endParaRPr lang="en-AU"/>
          </a:p>
        </p:txBody>
      </p:sp>
    </p:spTree>
    <p:extLst>
      <p:ext uri="{BB962C8B-B14F-4D97-AF65-F5344CB8AC3E}">
        <p14:creationId xmlns:p14="http://schemas.microsoft.com/office/powerpoint/2010/main" val="3622190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t>
            </a:r>
            <a:r>
              <a:rPr lang="en-US" dirty="0" err="1"/>
              <a:t>bPod</a:t>
            </a:r>
            <a:r>
              <a:rPr lang="en-US" dirty="0"/>
              <a:t> comes with </a:t>
            </a:r>
            <a:r>
              <a:rPr lang="en-US" dirty="0" err="1"/>
              <a:t>WiFi</a:t>
            </a:r>
            <a:r>
              <a:rPr lang="en-US" dirty="0"/>
              <a:t> – so why aren’t we using it?</a:t>
            </a:r>
          </a:p>
          <a:p>
            <a:endParaRPr lang="en-US" dirty="0"/>
          </a:p>
          <a:p>
            <a:r>
              <a:rPr lang="en-US" dirty="0"/>
              <a:t>What happens when you </a:t>
            </a:r>
            <a:r>
              <a:rPr lang="en-US" dirty="0" err="1"/>
              <a:t>unlesh</a:t>
            </a:r>
            <a:r>
              <a:rPr lang="en-US" dirty="0"/>
              <a:t> a bunch of hackers onto a </a:t>
            </a:r>
            <a:r>
              <a:rPr lang="en-US" dirty="0" err="1"/>
              <a:t>WiFi</a:t>
            </a:r>
            <a:r>
              <a:rPr lang="en-US" dirty="0"/>
              <a:t> network with 3000 embedded devices??</a:t>
            </a:r>
          </a:p>
          <a:p>
            <a:endParaRPr lang="en-US" dirty="0"/>
          </a:p>
          <a:p>
            <a:r>
              <a:rPr lang="en-US" dirty="0"/>
              <a:t>Use the internet connection you all have – your phones.</a:t>
            </a:r>
          </a:p>
          <a:p>
            <a:endParaRPr lang="en-US" dirty="0"/>
          </a:p>
          <a:p>
            <a:r>
              <a:rPr lang="en-US" dirty="0"/>
              <a:t>And after the last few years, I’m pretty sure we ALL know how to scan QR codes with our phones.</a:t>
            </a:r>
          </a:p>
          <a:p>
            <a:endParaRPr lang="en-US" dirty="0"/>
          </a:p>
          <a:p>
            <a:r>
              <a:rPr lang="en-US" dirty="0"/>
              <a:t>But nothing stops you from follow online examples and using the </a:t>
            </a:r>
            <a:r>
              <a:rPr lang="en-US" dirty="0" err="1"/>
              <a:t>WiFi</a:t>
            </a:r>
            <a:r>
              <a:rPr lang="en-US" dirty="0"/>
              <a:t> on your </a:t>
            </a:r>
            <a:r>
              <a:rPr lang="en-US" dirty="0" err="1"/>
              <a:t>bPod</a:t>
            </a:r>
            <a:r>
              <a:rPr lang="en-US" dirty="0"/>
              <a:t> – its fully functional.</a:t>
            </a:r>
          </a:p>
          <a:p>
            <a:endParaRPr lang="en-AU" dirty="0"/>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52</a:t>
            </a:fld>
            <a:endParaRPr lang="en-AU"/>
          </a:p>
        </p:txBody>
      </p:sp>
    </p:spTree>
    <p:extLst>
      <p:ext uri="{BB962C8B-B14F-4D97-AF65-F5344CB8AC3E}">
        <p14:creationId xmlns:p14="http://schemas.microsoft.com/office/powerpoint/2010/main" val="1703163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2022, we introduced the most advanced electronic Badge the industry has ever seen. With e-ink display, tons of customization and built-in challenges – it pushed the limits of what a badge can be.</a:t>
            </a:r>
          </a:p>
        </p:txBody>
      </p:sp>
      <p:sp>
        <p:nvSpPr>
          <p:cNvPr id="4" name="Slide Number Placeholder 3"/>
          <p:cNvSpPr>
            <a:spLocks noGrp="1"/>
          </p:cNvSpPr>
          <p:nvPr>
            <p:ph type="sldNum" sz="quarter" idx="5"/>
          </p:nvPr>
        </p:nvSpPr>
        <p:spPr/>
        <p:txBody>
          <a:bodyPr/>
          <a:lstStyle/>
          <a:p>
            <a:fld id="{23BFADF9-D81B-418D-9EE8-44E9DE71C379}" type="slidenum">
              <a:rPr lang="en-AU" smtClean="0"/>
              <a:t>5</a:t>
            </a:fld>
            <a:endParaRPr lang="en-AU"/>
          </a:p>
        </p:txBody>
      </p:sp>
    </p:spTree>
    <p:extLst>
      <p:ext uri="{BB962C8B-B14F-4D97-AF65-F5344CB8AC3E}">
        <p14:creationId xmlns:p14="http://schemas.microsoft.com/office/powerpoint/2010/main" val="3925216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few utils</a:t>
            </a:r>
          </a:p>
          <a:p>
            <a:r>
              <a:rPr lang="en-US" dirty="0"/>
              <a:t>Limited version of tools.</a:t>
            </a:r>
          </a:p>
          <a:p>
            <a:r>
              <a:rPr lang="en-US" dirty="0"/>
              <a:t>This is a full USB-C to serial device.</a:t>
            </a:r>
          </a:p>
          <a:p>
            <a:r>
              <a:rPr lang="en-AU" dirty="0"/>
              <a:t>(Use the format of not just a limited web browser)</a:t>
            </a:r>
          </a:p>
        </p:txBody>
      </p:sp>
      <p:sp>
        <p:nvSpPr>
          <p:cNvPr id="4" name="Slide Number Placeholder 3"/>
          <p:cNvSpPr>
            <a:spLocks noGrp="1"/>
          </p:cNvSpPr>
          <p:nvPr>
            <p:ph type="sldNum" sz="quarter" idx="5"/>
          </p:nvPr>
        </p:nvSpPr>
        <p:spPr/>
        <p:txBody>
          <a:bodyPr/>
          <a:lstStyle/>
          <a:p>
            <a:fld id="{23BFADF9-D81B-418D-9EE8-44E9DE71C379}" type="slidenum">
              <a:rPr lang="en-AU" smtClean="0"/>
              <a:t>53</a:t>
            </a:fld>
            <a:endParaRPr lang="en-AU"/>
          </a:p>
        </p:txBody>
      </p:sp>
    </p:spTree>
    <p:extLst>
      <p:ext uri="{BB962C8B-B14F-4D97-AF65-F5344CB8AC3E}">
        <p14:creationId xmlns:p14="http://schemas.microsoft.com/office/powerpoint/2010/main" val="10300579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few utils</a:t>
            </a:r>
          </a:p>
          <a:p>
            <a:r>
              <a:rPr lang="en-US" dirty="0"/>
              <a:t>Limited version of tools.</a:t>
            </a:r>
          </a:p>
          <a:p>
            <a:r>
              <a:rPr lang="en-US" dirty="0"/>
              <a:t>This is a full USB-C to serial device.</a:t>
            </a:r>
          </a:p>
          <a:p>
            <a:r>
              <a:rPr lang="en-AU" dirty="0"/>
              <a:t>(Use the format of not just a limited web browser)</a:t>
            </a:r>
          </a:p>
        </p:txBody>
      </p:sp>
      <p:sp>
        <p:nvSpPr>
          <p:cNvPr id="4" name="Slide Number Placeholder 3"/>
          <p:cNvSpPr>
            <a:spLocks noGrp="1"/>
          </p:cNvSpPr>
          <p:nvPr>
            <p:ph type="sldNum" sz="quarter" idx="5"/>
          </p:nvPr>
        </p:nvSpPr>
        <p:spPr/>
        <p:txBody>
          <a:bodyPr/>
          <a:lstStyle/>
          <a:p>
            <a:fld id="{23BFADF9-D81B-418D-9EE8-44E9DE71C379}" type="slidenum">
              <a:rPr lang="en-AU" smtClean="0"/>
              <a:t>54</a:t>
            </a:fld>
            <a:endParaRPr lang="en-AU"/>
          </a:p>
        </p:txBody>
      </p:sp>
    </p:spTree>
    <p:extLst>
      <p:ext uri="{BB962C8B-B14F-4D97-AF65-F5344CB8AC3E}">
        <p14:creationId xmlns:p14="http://schemas.microsoft.com/office/powerpoint/2010/main" val="36018252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Unlocked bootloader</a:t>
            </a:r>
          </a:p>
          <a:p>
            <a:endParaRPr lang="en-US" dirty="0"/>
          </a:p>
          <a:p>
            <a:r>
              <a:rPr lang="en-US" dirty="0"/>
              <a:t>We don’t lock bootloaders and make a CTF challenge with it</a:t>
            </a:r>
          </a:p>
          <a:p>
            <a:r>
              <a:rPr lang="en-US" dirty="0"/>
              <a:t>You are free to build and upload any software you like</a:t>
            </a:r>
            <a:endParaRPr lang="en-AU" dirty="0"/>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55</a:t>
            </a:fld>
            <a:endParaRPr lang="en-AU"/>
          </a:p>
        </p:txBody>
      </p:sp>
    </p:spTree>
    <p:extLst>
      <p:ext uri="{BB962C8B-B14F-4D97-AF65-F5344CB8AC3E}">
        <p14:creationId xmlns:p14="http://schemas.microsoft.com/office/powerpoint/2010/main" val="4018402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the </a:t>
            </a:r>
            <a:r>
              <a:rPr lang="en-US" dirty="0" err="1"/>
              <a:t>bPodUpdater</a:t>
            </a:r>
            <a:r>
              <a:rPr lang="en-US" dirty="0"/>
              <a:t> from the website</a:t>
            </a:r>
          </a:p>
          <a:p>
            <a:r>
              <a:rPr lang="en-US" dirty="0"/>
              <a:t>QR code to link </a:t>
            </a:r>
            <a:r>
              <a:rPr lang="en-US" dirty="0" err="1"/>
              <a:t>availbe</a:t>
            </a:r>
            <a:r>
              <a:rPr lang="en-US" dirty="0"/>
              <a:t> on your </a:t>
            </a:r>
            <a:r>
              <a:rPr lang="en-US" dirty="0" err="1"/>
              <a:t>bPod</a:t>
            </a:r>
            <a:endParaRPr lang="en-US" dirty="0"/>
          </a:p>
          <a:p>
            <a:r>
              <a:rPr lang="en-US" dirty="0"/>
              <a:t>Get the latest schedule and features</a:t>
            </a:r>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56</a:t>
            </a:fld>
            <a:endParaRPr lang="en-AU"/>
          </a:p>
        </p:txBody>
      </p:sp>
    </p:spTree>
    <p:extLst>
      <p:ext uri="{BB962C8B-B14F-4D97-AF65-F5344CB8AC3E}">
        <p14:creationId xmlns:p14="http://schemas.microsoft.com/office/powerpoint/2010/main" val="1245233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57</a:t>
            </a:fld>
            <a:endParaRPr lang="en-AU"/>
          </a:p>
        </p:txBody>
      </p:sp>
    </p:spTree>
    <p:extLst>
      <p:ext uri="{BB962C8B-B14F-4D97-AF65-F5344CB8AC3E}">
        <p14:creationId xmlns:p14="http://schemas.microsoft.com/office/powerpoint/2010/main" val="3874319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tend to iterate through a few prototype runs.</a:t>
            </a:r>
          </a:p>
          <a:p>
            <a:endParaRPr lang="en-AU" dirty="0"/>
          </a:p>
          <a:p>
            <a:r>
              <a:rPr lang="en-AU" dirty="0"/>
              <a:t>The first one you see is just dumping a bunch of parts on a board and figuring out how “not” to wire things up.</a:t>
            </a:r>
          </a:p>
          <a:p>
            <a:endParaRPr lang="en-AU" dirty="0"/>
          </a:p>
          <a:p>
            <a:r>
              <a:rPr lang="en-AU" dirty="0"/>
              <a:t>The second was more functional, but still had a lot of mistakes. It was also had an expensive BOM due to poorly selected parts and design choices. Also note its lack of headers.</a:t>
            </a:r>
          </a:p>
          <a:p>
            <a:endParaRPr lang="en-AU" dirty="0"/>
          </a:p>
          <a:p>
            <a:r>
              <a:rPr lang="en-AU" dirty="0"/>
              <a:t>Then we have the prototype which is almost identical to the ones you have – I had </a:t>
            </a:r>
            <a:r>
              <a:rPr lang="en-AU" dirty="0" err="1"/>
              <a:t>mislabled</a:t>
            </a:r>
            <a:r>
              <a:rPr lang="en-AU" dirty="0"/>
              <a:t> a few components, but was otherwise functional.</a:t>
            </a:r>
          </a:p>
          <a:p>
            <a:endParaRPr lang="en-AU" dirty="0"/>
          </a:p>
          <a:p>
            <a:r>
              <a:rPr lang="en-AU" dirty="0"/>
              <a:t>When we are feeling more confident, we make an order of say 40 badges and check that they come back functional from the manufacture such as </a:t>
            </a:r>
            <a:r>
              <a:rPr lang="en-AU" dirty="0" err="1"/>
              <a:t>PCBway</a:t>
            </a:r>
            <a:r>
              <a:rPr lang="en-AU" dirty="0"/>
              <a:t>.</a:t>
            </a:r>
          </a:p>
          <a:p>
            <a:endParaRPr lang="en-AU" dirty="0"/>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58</a:t>
            </a:fld>
            <a:endParaRPr lang="en-AU"/>
          </a:p>
        </p:txBody>
      </p:sp>
    </p:spTree>
    <p:extLst>
      <p:ext uri="{BB962C8B-B14F-4D97-AF65-F5344CB8AC3E}">
        <p14:creationId xmlns:p14="http://schemas.microsoft.com/office/powerpoint/2010/main" val="27653507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Sights like </a:t>
            </a:r>
            <a:r>
              <a:rPr lang="en-US" dirty="0" err="1"/>
              <a:t>PCBWay</a:t>
            </a:r>
            <a:r>
              <a:rPr lang="en-US" dirty="0"/>
              <a:t> where you can order boards have instructions about how to export these files from </a:t>
            </a:r>
            <a:r>
              <a:rPr lang="en-US" dirty="0" err="1"/>
              <a:t>KiCad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Planning for the PCB </a:t>
            </a:r>
            <a:r>
              <a:rPr lang="en-US" dirty="0" err="1"/>
              <a:t>manufacter</a:t>
            </a:r>
            <a:r>
              <a:rPr lang="en-US" dirty="0"/>
              <a:t> to program and test.</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Ended up submitting a 2MB flash file – pre-flashed before </a:t>
            </a:r>
            <a:r>
              <a:rPr lang="en-US" dirty="0" err="1"/>
              <a:t>solidering</a:t>
            </a:r>
            <a:endParaRPr lang="en-US"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stressful – once chance to get it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Huge shout out again to Joshua Johnson who is in the hardware hacking village – he designed and built this Jig.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now I wish I had exposed the USB pins on a header so we didn’t need to plug and unplug the USB cable in the Jig – lessons for next time.</a:t>
            </a:r>
            <a:endParaRPr lang="en-AU" dirty="0"/>
          </a:p>
          <a:p>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59</a:t>
            </a:fld>
            <a:endParaRPr lang="en-AU"/>
          </a:p>
        </p:txBody>
      </p:sp>
    </p:spTree>
    <p:extLst>
      <p:ext uri="{BB962C8B-B14F-4D97-AF65-F5344CB8AC3E}">
        <p14:creationId xmlns:p14="http://schemas.microsoft.com/office/powerpoint/2010/main" val="1292779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Lead times for parts can be a real concern – we do our best to have redundant parts options.</a:t>
            </a:r>
          </a:p>
          <a:p>
            <a:endParaRPr lang="en-AU" dirty="0"/>
          </a:p>
          <a:p>
            <a:r>
              <a:rPr lang="en-AU" dirty="0"/>
              <a:t>Customs – which have caused us delays as well as unexpected costs to the conference.</a:t>
            </a:r>
          </a:p>
          <a:p>
            <a:endParaRPr lang="en-AU" dirty="0"/>
          </a:p>
          <a:p>
            <a:r>
              <a:rPr lang="en-AU" dirty="0"/>
              <a:t>Fixing defects on the boards – maybe we could go back to the manufacture, but we have a small time window before the conference.</a:t>
            </a:r>
          </a:p>
          <a:p>
            <a:endParaRPr lang="en-AU" dirty="0"/>
          </a:p>
          <a:p>
            <a:r>
              <a:rPr lang="en-AU" dirty="0"/>
              <a:t>And if that all goes to plan, you get a </a:t>
            </a:r>
            <a:r>
              <a:rPr lang="en-AU" dirty="0" err="1"/>
              <a:t>bPod</a:t>
            </a:r>
            <a:r>
              <a:rPr lang="en-AU" dirty="0"/>
              <a:t>.</a:t>
            </a:r>
          </a:p>
        </p:txBody>
      </p:sp>
      <p:sp>
        <p:nvSpPr>
          <p:cNvPr id="4" name="Slide Number Placeholder 3"/>
          <p:cNvSpPr>
            <a:spLocks noGrp="1"/>
          </p:cNvSpPr>
          <p:nvPr>
            <p:ph type="sldNum" sz="quarter" idx="5"/>
          </p:nvPr>
        </p:nvSpPr>
        <p:spPr/>
        <p:txBody>
          <a:bodyPr/>
          <a:lstStyle/>
          <a:p>
            <a:fld id="{23BFADF9-D81B-418D-9EE8-44E9DE71C379}" type="slidenum">
              <a:rPr lang="en-AU" smtClean="0"/>
              <a:t>60</a:t>
            </a:fld>
            <a:endParaRPr lang="en-AU"/>
          </a:p>
        </p:txBody>
      </p:sp>
    </p:spTree>
    <p:extLst>
      <p:ext uri="{BB962C8B-B14F-4D97-AF65-F5344CB8AC3E}">
        <p14:creationId xmlns:p14="http://schemas.microsoft.com/office/powerpoint/2010/main" val="1750180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Well today, we’re</a:t>
            </a:r>
            <a:r>
              <a:rPr lang="en-US" dirty="0"/>
              <a:t> introducing 3 new revolutionary products of this class.</a:t>
            </a:r>
          </a:p>
          <a:p>
            <a:endParaRPr lang="en-US" dirty="0"/>
          </a:p>
          <a:p>
            <a:r>
              <a:rPr lang="en-US" dirty="0"/>
              <a:t>The first one…</a:t>
            </a:r>
            <a:endParaRPr lang="en-AU" dirty="0"/>
          </a:p>
        </p:txBody>
      </p:sp>
      <p:sp>
        <p:nvSpPr>
          <p:cNvPr id="4" name="Slide Number Placeholder 3"/>
          <p:cNvSpPr>
            <a:spLocks noGrp="1"/>
          </p:cNvSpPr>
          <p:nvPr>
            <p:ph type="sldNum" sz="quarter" idx="5"/>
          </p:nvPr>
        </p:nvSpPr>
        <p:spPr/>
        <p:txBody>
          <a:bodyPr/>
          <a:lstStyle/>
          <a:p>
            <a:fld id="{23BFADF9-D81B-418D-9EE8-44E9DE71C379}" type="slidenum">
              <a:rPr lang="en-AU" smtClean="0"/>
              <a:t>6</a:t>
            </a:fld>
            <a:endParaRPr lang="en-AU"/>
          </a:p>
        </p:txBody>
      </p:sp>
    </p:spTree>
    <p:extLst>
      <p:ext uri="{BB962C8B-B14F-4D97-AF65-F5344CB8AC3E}">
        <p14:creationId xmlns:p14="http://schemas.microsoft.com/office/powerpoint/2010/main" val="3928380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Colour screen badge with touch controls.</a:t>
            </a:r>
          </a:p>
          <a:p>
            <a:endParaRPr lang="en-AU" dirty="0"/>
          </a:p>
          <a:p>
            <a:r>
              <a:rPr lang="en-AU" dirty="0"/>
              <a:t>The second is….</a:t>
            </a:r>
          </a:p>
        </p:txBody>
      </p:sp>
      <p:sp>
        <p:nvSpPr>
          <p:cNvPr id="4" name="Slide Number Placeholder 3"/>
          <p:cNvSpPr>
            <a:spLocks noGrp="1"/>
          </p:cNvSpPr>
          <p:nvPr>
            <p:ph type="sldNum" sz="quarter" idx="5"/>
          </p:nvPr>
        </p:nvSpPr>
        <p:spPr/>
        <p:txBody>
          <a:bodyPr/>
          <a:lstStyle/>
          <a:p>
            <a:fld id="{23BFADF9-D81B-418D-9EE8-44E9DE71C379}" type="slidenum">
              <a:rPr lang="en-AU" smtClean="0"/>
              <a:t>7</a:t>
            </a:fld>
            <a:endParaRPr lang="en-AU"/>
          </a:p>
        </p:txBody>
      </p:sp>
    </p:spTree>
    <p:extLst>
      <p:ext uri="{BB962C8B-B14F-4D97-AF65-F5344CB8AC3E}">
        <p14:creationId xmlns:p14="http://schemas.microsoft.com/office/powerpoint/2010/main" val="231151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Revolutionary hardware learning device.</a:t>
            </a:r>
          </a:p>
          <a:p>
            <a:endParaRPr lang="en-AU" dirty="0"/>
          </a:p>
          <a:p>
            <a:r>
              <a:rPr lang="en-AU" dirty="0"/>
              <a:t>And the third…</a:t>
            </a:r>
          </a:p>
        </p:txBody>
      </p:sp>
      <p:sp>
        <p:nvSpPr>
          <p:cNvPr id="4" name="Slide Number Placeholder 3"/>
          <p:cNvSpPr>
            <a:spLocks noGrp="1"/>
          </p:cNvSpPr>
          <p:nvPr>
            <p:ph type="sldNum" sz="quarter" idx="5"/>
          </p:nvPr>
        </p:nvSpPr>
        <p:spPr/>
        <p:txBody>
          <a:bodyPr/>
          <a:lstStyle/>
          <a:p>
            <a:fld id="{23BFADF9-D81B-418D-9EE8-44E9DE71C379}" type="slidenum">
              <a:rPr lang="en-AU" smtClean="0"/>
              <a:t>8</a:t>
            </a:fld>
            <a:endParaRPr lang="en-AU"/>
          </a:p>
        </p:txBody>
      </p:sp>
    </p:spTree>
    <p:extLst>
      <p:ext uri="{BB962C8B-B14F-4D97-AF65-F5344CB8AC3E}">
        <p14:creationId xmlns:p14="http://schemas.microsoft.com/office/powerpoint/2010/main" val="182698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Breakthrough hacking and CTF challenge.</a:t>
            </a:r>
          </a:p>
        </p:txBody>
      </p:sp>
      <p:sp>
        <p:nvSpPr>
          <p:cNvPr id="4" name="Slide Number Placeholder 3"/>
          <p:cNvSpPr>
            <a:spLocks noGrp="1"/>
          </p:cNvSpPr>
          <p:nvPr>
            <p:ph type="sldNum" sz="quarter" idx="5"/>
          </p:nvPr>
        </p:nvSpPr>
        <p:spPr/>
        <p:txBody>
          <a:bodyPr/>
          <a:lstStyle/>
          <a:p>
            <a:fld id="{23BFADF9-D81B-418D-9EE8-44E9DE71C379}" type="slidenum">
              <a:rPr lang="en-AU" smtClean="0"/>
              <a:t>9</a:t>
            </a:fld>
            <a:endParaRPr lang="en-AU"/>
          </a:p>
        </p:txBody>
      </p:sp>
    </p:spTree>
    <p:extLst>
      <p:ext uri="{BB962C8B-B14F-4D97-AF65-F5344CB8AC3E}">
        <p14:creationId xmlns:p14="http://schemas.microsoft.com/office/powerpoint/2010/main" val="422872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DFF4-FF8E-4870-EA20-9E78CD0187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537530A-D3D5-96F3-93FD-E2F7A541B4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922D1B1-54FA-D1B0-73BC-B1741119D720}"/>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5" name="Footer Placeholder 4">
            <a:extLst>
              <a:ext uri="{FF2B5EF4-FFF2-40B4-BE49-F238E27FC236}">
                <a16:creationId xmlns:a16="http://schemas.microsoft.com/office/drawing/2014/main" id="{2029E526-009B-6297-AFEC-D2EB450BC33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EE5BD48-E4B0-23AF-E107-2E505E2F19CE}"/>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385507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3886-46C7-A11F-D8AF-9E51ED7EEC7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8396DE0-0EB1-7B05-2FDC-6C29D09325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B656C48-0CE5-1909-8EA1-0A0ADD07929C}"/>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5" name="Footer Placeholder 4">
            <a:extLst>
              <a:ext uri="{FF2B5EF4-FFF2-40B4-BE49-F238E27FC236}">
                <a16:creationId xmlns:a16="http://schemas.microsoft.com/office/drawing/2014/main" id="{D795BBE9-A356-EFD3-30D3-6618C5958E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D5CD23B-AD19-FA5B-23AF-088D1CC0319D}"/>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3664246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4C201-4B56-06CB-BAB2-DDB0A50DBF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AA5F520-DBBB-FEC8-71AB-3173F57431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FF7549-1F6A-805E-9196-20B062C73516}"/>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5" name="Footer Placeholder 4">
            <a:extLst>
              <a:ext uri="{FF2B5EF4-FFF2-40B4-BE49-F238E27FC236}">
                <a16:creationId xmlns:a16="http://schemas.microsoft.com/office/drawing/2014/main" id="{CC20C1AE-859D-BA40-9E5C-1C12E4EEBD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8872C0-CF94-9F6D-B8BB-B49BD5B25550}"/>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1666245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177F-8C8D-1619-ADCF-68C7077FCFC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54C07B7-05BE-39C2-2624-8F08E47103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036907B-2910-75BB-8475-417B4490E889}"/>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5" name="Footer Placeholder 4">
            <a:extLst>
              <a:ext uri="{FF2B5EF4-FFF2-40B4-BE49-F238E27FC236}">
                <a16:creationId xmlns:a16="http://schemas.microsoft.com/office/drawing/2014/main" id="{084FFB78-871C-CF02-FB40-46010F9D7D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A6DD5E-4C56-E4FA-B04E-A41138A304A3}"/>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2638457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FA4D-52EA-6CC3-1188-BD24B35224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7BD5C79-4477-9C16-8990-C12306540B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46735-FEA8-6AC8-EA0C-27E3705095EF}"/>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5" name="Footer Placeholder 4">
            <a:extLst>
              <a:ext uri="{FF2B5EF4-FFF2-40B4-BE49-F238E27FC236}">
                <a16:creationId xmlns:a16="http://schemas.microsoft.com/office/drawing/2014/main" id="{E9779F6F-E892-4CA2-9458-FF200ADEE16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7FFE01C-0E07-0071-51B7-BACE25662306}"/>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712929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4320-328A-7E00-A443-1A146D0B9C0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8CBFF05-0DB3-8714-F2F6-8A4F483037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DAF710D-DC85-9ECC-9B09-7498A07CF8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9739A39-A504-384A-8B11-00536DD6055C}"/>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6" name="Footer Placeholder 5">
            <a:extLst>
              <a:ext uri="{FF2B5EF4-FFF2-40B4-BE49-F238E27FC236}">
                <a16:creationId xmlns:a16="http://schemas.microsoft.com/office/drawing/2014/main" id="{24F88416-97A6-31B5-F01E-B1412EEE554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08FD661-A3F6-5A13-14DC-2CBBEE7A9DCE}"/>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86390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8E4B-F359-0BD6-04B6-79A400B9D16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36C68FE-97A0-4F71-12A5-F602FD71B5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1F784B-F24D-9A91-F2A3-F96F740849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3649C63-3FFF-A022-DA50-7EB193A923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913A92-CFF2-9B7F-A983-A9F0FBFF8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5D2A3B9-10C2-F3FA-6B50-AED0DAABE782}"/>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8" name="Footer Placeholder 7">
            <a:extLst>
              <a:ext uri="{FF2B5EF4-FFF2-40B4-BE49-F238E27FC236}">
                <a16:creationId xmlns:a16="http://schemas.microsoft.com/office/drawing/2014/main" id="{4624A226-8B3E-A725-B38D-AC0A3C0E112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3AB8B2A-AE8B-F81E-085F-976763BE6B2A}"/>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353820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B3F7-6164-0D7C-D004-654C3C2A862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688B6F6-8EA7-A0F4-11D3-C272B66ACD0A}"/>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4" name="Footer Placeholder 3">
            <a:extLst>
              <a:ext uri="{FF2B5EF4-FFF2-40B4-BE49-F238E27FC236}">
                <a16:creationId xmlns:a16="http://schemas.microsoft.com/office/drawing/2014/main" id="{F776B94E-662D-F0E1-B073-0761D9D3151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AB55C70-2F2F-FA8F-3361-4289C2C4BBD8}"/>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707910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AD939D-C80C-7DAA-6879-670EB125D02E}"/>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3" name="Footer Placeholder 2">
            <a:extLst>
              <a:ext uri="{FF2B5EF4-FFF2-40B4-BE49-F238E27FC236}">
                <a16:creationId xmlns:a16="http://schemas.microsoft.com/office/drawing/2014/main" id="{053EF5A3-1AF3-9409-39C0-0FED909266D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A69352B-3CC7-50D3-681D-1B5FAAF45C93}"/>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3107811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4A32-6750-C965-8842-4ECD7C176F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BC9C43B-E683-803C-5C84-3A063DB289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0E89D13-5D1D-D225-8EB4-FF88F703F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396206-5690-BB30-5C0C-F714C8F3F3FE}"/>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6" name="Footer Placeholder 5">
            <a:extLst>
              <a:ext uri="{FF2B5EF4-FFF2-40B4-BE49-F238E27FC236}">
                <a16:creationId xmlns:a16="http://schemas.microsoft.com/office/drawing/2014/main" id="{44B18672-6583-24D7-E1E1-2E2231F39A8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3D5C213-5F4B-FD3E-8BD4-145F35867FD1}"/>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2790337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C59D-FDDE-5330-AB35-F9AEAF3B15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A1D125A1-8BA7-D34C-230E-8F148F14E5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E12D4A4-53A3-C322-8077-EF774E499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1852E-5E5B-DAF8-1E3B-CDC524C3339C}"/>
              </a:ext>
            </a:extLst>
          </p:cNvPr>
          <p:cNvSpPr>
            <a:spLocks noGrp="1"/>
          </p:cNvSpPr>
          <p:nvPr>
            <p:ph type="dt" sz="half" idx="10"/>
          </p:nvPr>
        </p:nvSpPr>
        <p:spPr/>
        <p:txBody>
          <a:bodyPr/>
          <a:lstStyle/>
          <a:p>
            <a:fld id="{8CE12197-4C6E-45EA-B86A-F4CC9CFB7F4B}" type="datetimeFigureOut">
              <a:rPr lang="en-AU" smtClean="0"/>
              <a:t>28/09/2023</a:t>
            </a:fld>
            <a:endParaRPr lang="en-AU"/>
          </a:p>
        </p:txBody>
      </p:sp>
      <p:sp>
        <p:nvSpPr>
          <p:cNvPr id="6" name="Footer Placeholder 5">
            <a:extLst>
              <a:ext uri="{FF2B5EF4-FFF2-40B4-BE49-F238E27FC236}">
                <a16:creationId xmlns:a16="http://schemas.microsoft.com/office/drawing/2014/main" id="{4763060B-3D80-57B9-C5F2-F1DB8C3753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BAB9078-21C1-DF7C-2A93-94485B3C0F99}"/>
              </a:ext>
            </a:extLst>
          </p:cNvPr>
          <p:cNvSpPr>
            <a:spLocks noGrp="1"/>
          </p:cNvSpPr>
          <p:nvPr>
            <p:ph type="sldNum" sz="quarter" idx="12"/>
          </p:nvPr>
        </p:nvSpPr>
        <p:spPr/>
        <p:txBody>
          <a:bodyPr/>
          <a:lstStyle/>
          <a:p>
            <a:fld id="{15D9F5CF-82EE-461B-8677-900B815C491E}" type="slidenum">
              <a:rPr lang="en-AU" smtClean="0"/>
              <a:t>‹#›</a:t>
            </a:fld>
            <a:endParaRPr lang="en-AU"/>
          </a:p>
        </p:txBody>
      </p:sp>
    </p:spTree>
    <p:extLst>
      <p:ext uri="{BB962C8B-B14F-4D97-AF65-F5344CB8AC3E}">
        <p14:creationId xmlns:p14="http://schemas.microsoft.com/office/powerpoint/2010/main" val="406766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E7CAFF-55D9-29B2-D54A-D9AC3B126769}"/>
              </a:ext>
            </a:extLst>
          </p:cNvPr>
          <p:cNvSpPr/>
          <p:nvPr userDrawn="1"/>
        </p:nvSpPr>
        <p:spPr>
          <a:xfrm>
            <a:off x="0" y="0"/>
            <a:ext cx="12192000" cy="6858000"/>
          </a:xfrm>
          <a:prstGeom prst="rect">
            <a:avLst/>
          </a:prstGeom>
          <a:gradFill flip="none" rotWithShape="1">
            <a:gsLst>
              <a:gs pos="50000">
                <a:srgbClr val="0A0E2B"/>
              </a:gs>
              <a:gs pos="0">
                <a:schemeClr val="tx1"/>
              </a:gs>
              <a:gs pos="100000">
                <a:srgbClr val="606278"/>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6EEA6D58-AE23-065C-5373-1862FF7CE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9206E00-988C-391F-86D7-4003DB81DA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EFD44642-7D37-B7C5-D156-17BCDA80E1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12197-4C6E-45EA-B86A-F4CC9CFB7F4B}" type="datetimeFigureOut">
              <a:rPr lang="en-AU" smtClean="0"/>
              <a:t>28/09/2023</a:t>
            </a:fld>
            <a:endParaRPr lang="en-AU"/>
          </a:p>
        </p:txBody>
      </p:sp>
      <p:sp>
        <p:nvSpPr>
          <p:cNvPr id="5" name="Footer Placeholder 4">
            <a:extLst>
              <a:ext uri="{FF2B5EF4-FFF2-40B4-BE49-F238E27FC236}">
                <a16:creationId xmlns:a16="http://schemas.microsoft.com/office/drawing/2014/main" id="{5D65752C-C3EE-2264-F302-29064D1E24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D3F873B-BD32-991F-C64F-69B76B8837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D9F5CF-82EE-461B-8677-900B815C491E}" type="slidenum">
              <a:rPr lang="en-AU" smtClean="0"/>
              <a:t>‹#›</a:t>
            </a:fld>
            <a:endParaRPr lang="en-AU"/>
          </a:p>
        </p:txBody>
      </p:sp>
    </p:spTree>
    <p:extLst>
      <p:ext uri="{BB962C8B-B14F-4D97-AF65-F5344CB8AC3E}">
        <p14:creationId xmlns:p14="http://schemas.microsoft.com/office/powerpoint/2010/main" val="2674919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1.svg"/><Relationship Id="rId4" Type="http://schemas.openxmlformats.org/officeDocument/2006/relationships/image" Target="../media/image17.sv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svg"/><Relationship Id="rId12" Type="http://schemas.openxmlformats.org/officeDocument/2006/relationships/image" Target="../media/image15.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4.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6.jpg"/><Relationship Id="rId4" Type="http://schemas.openxmlformats.org/officeDocument/2006/relationships/image" Target="../media/image27.jpeg"/></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notesSlide" Target="../notesSlides/notesSlide56.xml"/><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5" Type="http://schemas.openxmlformats.org/officeDocument/2006/relationships/image" Target="../media/image62.svg"/><Relationship Id="rId10" Type="http://schemas.openxmlformats.org/officeDocument/2006/relationships/image" Target="../media/image57.png"/><Relationship Id="rId19"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svg"/><Relationship Id="rId7"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8ECD9D-E098-52D3-1599-5340A25005BA}"/>
              </a:ext>
            </a:extLst>
          </p:cNvPr>
          <p:cNvSpPr/>
          <p:nvPr/>
        </p:nvSpPr>
        <p:spPr>
          <a:xfrm rot="8027931">
            <a:off x="305313" y="2582650"/>
            <a:ext cx="11271826" cy="1186250"/>
          </a:xfrm>
          <a:prstGeom prst="rect">
            <a:avLst/>
          </a:prstGeom>
          <a:gradFill flip="none" rotWithShape="1">
            <a:gsLst>
              <a:gs pos="100000">
                <a:schemeClr val="tx1">
                  <a:alpha val="0"/>
                </a:schemeClr>
              </a:gs>
              <a:gs pos="46000">
                <a:schemeClr val="bg1">
                  <a:alpha val="4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E85B04E1-D03B-AB36-EF66-C48F1DE2BD49}"/>
              </a:ext>
            </a:extLst>
          </p:cNvPr>
          <p:cNvSpPr>
            <a:spLocks noGrp="1"/>
          </p:cNvSpPr>
          <p:nvPr>
            <p:ph type="ctrTitle"/>
          </p:nvPr>
        </p:nvSpPr>
        <p:spPr/>
        <p:txBody>
          <a:bodyPr/>
          <a:lstStyle/>
          <a:p>
            <a:endParaRPr lang="en-AU" dirty="0"/>
          </a:p>
        </p:txBody>
      </p:sp>
      <p:sp>
        <p:nvSpPr>
          <p:cNvPr id="3" name="Subtitle 2">
            <a:extLst>
              <a:ext uri="{FF2B5EF4-FFF2-40B4-BE49-F238E27FC236}">
                <a16:creationId xmlns:a16="http://schemas.microsoft.com/office/drawing/2014/main" id="{64EB41EC-5A04-FAC2-4E30-86C85476956D}"/>
              </a:ext>
            </a:extLst>
          </p:cNvPr>
          <p:cNvSpPr>
            <a:spLocks noGrp="1"/>
          </p:cNvSpPr>
          <p:nvPr>
            <p:ph type="subTitle" idx="1"/>
          </p:nvPr>
        </p:nvSpPr>
        <p:spPr/>
        <p:txBody>
          <a:bodyPr/>
          <a:lstStyle/>
          <a:p>
            <a:endParaRPr lang="en-AU"/>
          </a:p>
        </p:txBody>
      </p:sp>
      <p:sp>
        <p:nvSpPr>
          <p:cNvPr id="6" name="Oval 5">
            <a:extLst>
              <a:ext uri="{FF2B5EF4-FFF2-40B4-BE49-F238E27FC236}">
                <a16:creationId xmlns:a16="http://schemas.microsoft.com/office/drawing/2014/main" id="{BB5456C0-B2DB-85F5-E0A4-6EFB497E6C73}"/>
              </a:ext>
            </a:extLst>
          </p:cNvPr>
          <p:cNvSpPr/>
          <p:nvPr/>
        </p:nvSpPr>
        <p:spPr>
          <a:xfrm>
            <a:off x="3417887" y="577849"/>
            <a:ext cx="5356225" cy="5356225"/>
          </a:xfrm>
          <a:prstGeom prst="ellipse">
            <a:avLst/>
          </a:prstGeom>
          <a:gradFill flip="none" rotWithShape="1">
            <a:gsLst>
              <a:gs pos="0">
                <a:schemeClr val="bg1">
                  <a:alpha val="80000"/>
                </a:schemeClr>
              </a:gs>
              <a:gs pos="64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02638CFD-111F-7D6A-453C-24C5E9D53855}"/>
              </a:ext>
            </a:extLst>
          </p:cNvPr>
          <p:cNvSpPr/>
          <p:nvPr/>
        </p:nvSpPr>
        <p:spPr>
          <a:xfrm rot="2700000">
            <a:off x="135825" y="91370"/>
            <a:ext cx="6661150" cy="1186250"/>
          </a:xfrm>
          <a:prstGeom prst="rect">
            <a:avLst/>
          </a:prstGeom>
          <a:gradFill flip="none" rotWithShape="1">
            <a:gsLst>
              <a:gs pos="100000">
                <a:schemeClr val="tx1">
                  <a:alpha val="0"/>
                </a:schemeClr>
              </a:gs>
              <a:gs pos="46000">
                <a:schemeClr val="bg1">
                  <a:alpha val="4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A76C2A7E-758E-90BB-0E32-68DC9E8E2115}"/>
              </a:ext>
            </a:extLst>
          </p:cNvPr>
          <p:cNvSpPr/>
          <p:nvPr/>
        </p:nvSpPr>
        <p:spPr>
          <a:xfrm rot="900000">
            <a:off x="-556324" y="2132950"/>
            <a:ext cx="6661150" cy="1186250"/>
          </a:xfrm>
          <a:prstGeom prst="rect">
            <a:avLst/>
          </a:prstGeom>
          <a:gradFill flip="none" rotWithShape="1">
            <a:gsLst>
              <a:gs pos="100000">
                <a:schemeClr val="tx1">
                  <a:alpha val="0"/>
                </a:schemeClr>
              </a:gs>
              <a:gs pos="46000">
                <a:schemeClr val="bg1">
                  <a:alpha val="1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a:extLst>
              <a:ext uri="{FF2B5EF4-FFF2-40B4-BE49-F238E27FC236}">
                <a16:creationId xmlns:a16="http://schemas.microsoft.com/office/drawing/2014/main" id="{AA433D7D-85EF-C675-3DE2-41FED68B18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3253" y="1901321"/>
            <a:ext cx="3245491" cy="2709279"/>
          </a:xfrm>
          <a:prstGeom prst="rect">
            <a:avLst/>
          </a:prstGeom>
        </p:spPr>
      </p:pic>
      <p:sp>
        <p:nvSpPr>
          <p:cNvPr id="9" name="Oval 8">
            <a:extLst>
              <a:ext uri="{FF2B5EF4-FFF2-40B4-BE49-F238E27FC236}">
                <a16:creationId xmlns:a16="http://schemas.microsoft.com/office/drawing/2014/main" id="{F0AD12E6-8321-A64F-E4D2-EFE2F31103F8}"/>
              </a:ext>
            </a:extLst>
          </p:cNvPr>
          <p:cNvSpPr/>
          <p:nvPr/>
        </p:nvSpPr>
        <p:spPr>
          <a:xfrm>
            <a:off x="4211069" y="854076"/>
            <a:ext cx="3200401" cy="3200401"/>
          </a:xfrm>
          <a:prstGeom prst="ellipse">
            <a:avLst/>
          </a:prstGeom>
          <a:gradFill flip="none" rotWithShape="1">
            <a:gsLst>
              <a:gs pos="0">
                <a:schemeClr val="bg1">
                  <a:alpha val="80000"/>
                </a:schemeClr>
              </a:gs>
              <a:gs pos="64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124F7B36-1C46-21EF-8CD5-74B34ABBCB85}"/>
              </a:ext>
            </a:extLst>
          </p:cNvPr>
          <p:cNvSpPr/>
          <p:nvPr/>
        </p:nvSpPr>
        <p:spPr>
          <a:xfrm rot="20953484">
            <a:off x="-605178" y="3461352"/>
            <a:ext cx="6661150" cy="1186250"/>
          </a:xfrm>
          <a:prstGeom prst="rect">
            <a:avLst/>
          </a:prstGeom>
          <a:gradFill flip="none" rotWithShape="1">
            <a:gsLst>
              <a:gs pos="100000">
                <a:schemeClr val="tx1">
                  <a:alpha val="0"/>
                </a:schemeClr>
              </a:gs>
              <a:gs pos="46000">
                <a:schemeClr val="bg1">
                  <a:alpha val="1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20255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3DB-070A-6A35-382E-5BA6A04D2D49}"/>
              </a:ext>
            </a:extLst>
          </p:cNvPr>
          <p:cNvSpPr>
            <a:spLocks noGrp="1"/>
          </p:cNvSpPr>
          <p:nvPr>
            <p:ph type="title"/>
          </p:nvPr>
        </p:nvSpPr>
        <p:spPr>
          <a:xfrm>
            <a:off x="650453" y="4571067"/>
            <a:ext cx="3533606" cy="1325563"/>
          </a:xfrm>
        </p:spPr>
        <p:txBody>
          <a:bodyPr/>
          <a:lstStyle/>
          <a:p>
            <a:pPr algn="ctr"/>
            <a:r>
              <a:rPr lang="en-US" dirty="0"/>
              <a:t>Badge</a:t>
            </a:r>
            <a:endParaRPr lang="en-AU" dirty="0"/>
          </a:p>
        </p:txBody>
      </p:sp>
      <p:sp>
        <p:nvSpPr>
          <p:cNvPr id="3" name="Title 1">
            <a:extLst>
              <a:ext uri="{FF2B5EF4-FFF2-40B4-BE49-F238E27FC236}">
                <a16:creationId xmlns:a16="http://schemas.microsoft.com/office/drawing/2014/main" id="{0AE6F35E-BEAC-1F7C-DFB5-9B5FB930DF1D}"/>
              </a:ext>
            </a:extLst>
          </p:cNvPr>
          <p:cNvSpPr txBox="1">
            <a:spLocks/>
          </p:cNvSpPr>
          <p:nvPr/>
        </p:nvSpPr>
        <p:spPr>
          <a:xfrm>
            <a:off x="4329197" y="4571067"/>
            <a:ext cx="35336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Tool</a:t>
            </a:r>
            <a:endParaRPr lang="en-AU" dirty="0"/>
          </a:p>
        </p:txBody>
      </p:sp>
      <p:sp>
        <p:nvSpPr>
          <p:cNvPr id="4" name="Title 1">
            <a:extLst>
              <a:ext uri="{FF2B5EF4-FFF2-40B4-BE49-F238E27FC236}">
                <a16:creationId xmlns:a16="http://schemas.microsoft.com/office/drawing/2014/main" id="{798C713A-EFB7-D915-6587-A88A180BC734}"/>
              </a:ext>
            </a:extLst>
          </p:cNvPr>
          <p:cNvSpPr txBox="1">
            <a:spLocks/>
          </p:cNvSpPr>
          <p:nvPr/>
        </p:nvSpPr>
        <p:spPr>
          <a:xfrm>
            <a:off x="7863157" y="4571066"/>
            <a:ext cx="35336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CTF</a:t>
            </a:r>
            <a:endParaRPr lang="en-AU" dirty="0"/>
          </a:p>
        </p:txBody>
      </p:sp>
      <p:grpSp>
        <p:nvGrpSpPr>
          <p:cNvPr id="15" name="Group 14">
            <a:extLst>
              <a:ext uri="{FF2B5EF4-FFF2-40B4-BE49-F238E27FC236}">
                <a16:creationId xmlns:a16="http://schemas.microsoft.com/office/drawing/2014/main" id="{FFEB0309-0C4C-44B6-6327-6FB3EF7B92C8}"/>
              </a:ext>
            </a:extLst>
          </p:cNvPr>
          <p:cNvGrpSpPr/>
          <p:nvPr/>
        </p:nvGrpSpPr>
        <p:grpSpPr>
          <a:xfrm>
            <a:off x="1153536" y="1324446"/>
            <a:ext cx="2817008" cy="2817008"/>
            <a:chOff x="1153536" y="1324446"/>
            <a:chExt cx="2817008" cy="2817008"/>
          </a:xfrm>
        </p:grpSpPr>
        <p:sp>
          <p:nvSpPr>
            <p:cNvPr id="6" name="Rectangle: Rounded Corners 5">
              <a:extLst>
                <a:ext uri="{FF2B5EF4-FFF2-40B4-BE49-F238E27FC236}">
                  <a16:creationId xmlns:a16="http://schemas.microsoft.com/office/drawing/2014/main" id="{63A3A977-5F7C-AC74-A6F9-8BA8FB40115F}"/>
                </a:ext>
              </a:extLst>
            </p:cNvPr>
            <p:cNvSpPr/>
            <p:nvPr/>
          </p:nvSpPr>
          <p:spPr>
            <a:xfrm>
              <a:off x="1153536" y="1324446"/>
              <a:ext cx="2817008" cy="2817008"/>
            </a:xfrm>
            <a:prstGeom prst="roundRect">
              <a:avLst/>
            </a:prstGeom>
            <a:gradFill flip="none" rotWithShape="1">
              <a:gsLst>
                <a:gs pos="0">
                  <a:schemeClr val="bg1"/>
                </a:gs>
                <a:gs pos="50000">
                  <a:schemeClr val="accent2">
                    <a:lumMod val="75000"/>
                  </a:schemeClr>
                </a:gs>
                <a:gs pos="100000">
                  <a:schemeClr val="accent4"/>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aphic 11" descr="Employee badge with solid fill">
              <a:extLst>
                <a:ext uri="{FF2B5EF4-FFF2-40B4-BE49-F238E27FC236}">
                  <a16:creationId xmlns:a16="http://schemas.microsoft.com/office/drawing/2014/main" id="{93C1A0BC-9AEE-1A79-891D-7E2E8C71147D}"/>
                </a:ext>
              </a:extLst>
            </p:cNvPr>
            <p:cNvGrpSpPr/>
            <p:nvPr/>
          </p:nvGrpSpPr>
          <p:grpSpPr>
            <a:xfrm>
              <a:off x="1795623" y="2080206"/>
              <a:ext cx="1534368" cy="1304212"/>
              <a:chOff x="1795623" y="2080206"/>
              <a:chExt cx="1534368" cy="1304212"/>
            </a:xfrm>
            <a:solidFill>
              <a:schemeClr val="bg1"/>
            </a:solidFill>
          </p:grpSpPr>
          <p:sp>
            <p:nvSpPr>
              <p:cNvPr id="9" name="Freeform: Shape 8">
                <a:extLst>
                  <a:ext uri="{FF2B5EF4-FFF2-40B4-BE49-F238E27FC236}">
                    <a16:creationId xmlns:a16="http://schemas.microsoft.com/office/drawing/2014/main" id="{26347038-1029-C38A-99EA-3F3A7CA41D47}"/>
                  </a:ext>
                </a:extLst>
              </p:cNvPr>
              <p:cNvSpPr/>
              <p:nvPr/>
            </p:nvSpPr>
            <p:spPr>
              <a:xfrm>
                <a:off x="2447730" y="2080206"/>
                <a:ext cx="230155" cy="306873"/>
              </a:xfrm>
              <a:custGeom>
                <a:avLst/>
                <a:gdLst>
                  <a:gd name="connsiteX0" fmla="*/ 153437 w 230155"/>
                  <a:gd name="connsiteY0" fmla="*/ 306874 h 306873"/>
                  <a:gd name="connsiteX1" fmla="*/ 76718 w 230155"/>
                  <a:gd name="connsiteY1" fmla="*/ 306874 h 306873"/>
                  <a:gd name="connsiteX2" fmla="*/ 0 w 230155"/>
                  <a:gd name="connsiteY2" fmla="*/ 230155 h 306873"/>
                  <a:gd name="connsiteX3" fmla="*/ 0 w 230155"/>
                  <a:gd name="connsiteY3" fmla="*/ 76718 h 306873"/>
                  <a:gd name="connsiteX4" fmla="*/ 76718 w 230155"/>
                  <a:gd name="connsiteY4" fmla="*/ 0 h 306873"/>
                  <a:gd name="connsiteX5" fmla="*/ 153437 w 230155"/>
                  <a:gd name="connsiteY5" fmla="*/ 0 h 306873"/>
                  <a:gd name="connsiteX6" fmla="*/ 230155 w 230155"/>
                  <a:gd name="connsiteY6" fmla="*/ 76718 h 306873"/>
                  <a:gd name="connsiteX7" fmla="*/ 230155 w 230155"/>
                  <a:gd name="connsiteY7" fmla="*/ 230155 h 306873"/>
                  <a:gd name="connsiteX8" fmla="*/ 153437 w 230155"/>
                  <a:gd name="connsiteY8" fmla="*/ 306874 h 30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55" h="306873">
                    <a:moveTo>
                      <a:pt x="153437" y="306874"/>
                    </a:moveTo>
                    <a:lnTo>
                      <a:pt x="76718" y="306874"/>
                    </a:lnTo>
                    <a:cubicBezTo>
                      <a:pt x="34523" y="306874"/>
                      <a:pt x="0" y="272350"/>
                      <a:pt x="0" y="230155"/>
                    </a:cubicBezTo>
                    <a:lnTo>
                      <a:pt x="0" y="76718"/>
                    </a:lnTo>
                    <a:cubicBezTo>
                      <a:pt x="0" y="34523"/>
                      <a:pt x="34523" y="0"/>
                      <a:pt x="76718" y="0"/>
                    </a:cubicBezTo>
                    <a:lnTo>
                      <a:pt x="153437" y="0"/>
                    </a:lnTo>
                    <a:cubicBezTo>
                      <a:pt x="195632" y="0"/>
                      <a:pt x="230155" y="34523"/>
                      <a:pt x="230155" y="76718"/>
                    </a:cubicBezTo>
                    <a:lnTo>
                      <a:pt x="230155" y="230155"/>
                    </a:lnTo>
                    <a:cubicBezTo>
                      <a:pt x="230155" y="272350"/>
                      <a:pt x="195632" y="306874"/>
                      <a:pt x="153437" y="306874"/>
                    </a:cubicBezTo>
                    <a:close/>
                  </a:path>
                </a:pathLst>
              </a:custGeom>
              <a:solidFill>
                <a:schemeClr val="bg1"/>
              </a:solidFill>
              <a:ln w="19149" cap="flat">
                <a:no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0FCA7ACE-1843-64AD-D055-ABFF1F65D429}"/>
                  </a:ext>
                </a:extLst>
              </p:cNvPr>
              <p:cNvSpPr/>
              <p:nvPr/>
            </p:nvSpPr>
            <p:spPr>
              <a:xfrm>
                <a:off x="1795623" y="2310361"/>
                <a:ext cx="1534368" cy="1074057"/>
              </a:xfrm>
              <a:custGeom>
                <a:avLst/>
                <a:gdLst>
                  <a:gd name="connsiteX0" fmla="*/ 1380932 w 1534368"/>
                  <a:gd name="connsiteY0" fmla="*/ 460311 h 1074057"/>
                  <a:gd name="connsiteX1" fmla="*/ 920621 w 1534368"/>
                  <a:gd name="connsiteY1" fmla="*/ 460311 h 1074057"/>
                  <a:gd name="connsiteX2" fmla="*/ 920621 w 1534368"/>
                  <a:gd name="connsiteY2" fmla="*/ 383592 h 1074057"/>
                  <a:gd name="connsiteX3" fmla="*/ 1380932 w 1534368"/>
                  <a:gd name="connsiteY3" fmla="*/ 383592 h 1074057"/>
                  <a:gd name="connsiteX4" fmla="*/ 1380932 w 1534368"/>
                  <a:gd name="connsiteY4" fmla="*/ 460311 h 1074057"/>
                  <a:gd name="connsiteX5" fmla="*/ 1380932 w 1534368"/>
                  <a:gd name="connsiteY5" fmla="*/ 690466 h 1074057"/>
                  <a:gd name="connsiteX6" fmla="*/ 920621 w 1534368"/>
                  <a:gd name="connsiteY6" fmla="*/ 690466 h 1074057"/>
                  <a:gd name="connsiteX7" fmla="*/ 920621 w 1534368"/>
                  <a:gd name="connsiteY7" fmla="*/ 613747 h 1074057"/>
                  <a:gd name="connsiteX8" fmla="*/ 1380932 w 1534368"/>
                  <a:gd name="connsiteY8" fmla="*/ 613747 h 1074057"/>
                  <a:gd name="connsiteX9" fmla="*/ 1380932 w 1534368"/>
                  <a:gd name="connsiteY9" fmla="*/ 690466 h 1074057"/>
                  <a:gd name="connsiteX10" fmla="*/ 1380932 w 1534368"/>
                  <a:gd name="connsiteY10" fmla="*/ 920621 h 1074057"/>
                  <a:gd name="connsiteX11" fmla="*/ 920621 w 1534368"/>
                  <a:gd name="connsiteY11" fmla="*/ 920621 h 1074057"/>
                  <a:gd name="connsiteX12" fmla="*/ 920621 w 1534368"/>
                  <a:gd name="connsiteY12" fmla="*/ 843903 h 1074057"/>
                  <a:gd name="connsiteX13" fmla="*/ 1380932 w 1534368"/>
                  <a:gd name="connsiteY13" fmla="*/ 843903 h 1074057"/>
                  <a:gd name="connsiteX14" fmla="*/ 1380932 w 1534368"/>
                  <a:gd name="connsiteY14" fmla="*/ 920621 h 1074057"/>
                  <a:gd name="connsiteX15" fmla="*/ 767184 w 1534368"/>
                  <a:gd name="connsiteY15" fmla="*/ 920621 h 1074057"/>
                  <a:gd name="connsiteX16" fmla="*/ 153437 w 1534368"/>
                  <a:gd name="connsiteY16" fmla="*/ 920621 h 1074057"/>
                  <a:gd name="connsiteX17" fmla="*/ 153437 w 1534368"/>
                  <a:gd name="connsiteY17" fmla="*/ 767184 h 1074057"/>
                  <a:gd name="connsiteX18" fmla="*/ 184124 w 1534368"/>
                  <a:gd name="connsiteY18" fmla="*/ 705809 h 1074057"/>
                  <a:gd name="connsiteX19" fmla="*/ 333725 w 1534368"/>
                  <a:gd name="connsiteY19" fmla="*/ 632927 h 1074057"/>
                  <a:gd name="connsiteX20" fmla="*/ 460311 w 1534368"/>
                  <a:gd name="connsiteY20" fmla="*/ 613747 h 1074057"/>
                  <a:gd name="connsiteX21" fmla="*/ 586896 w 1534368"/>
                  <a:gd name="connsiteY21" fmla="*/ 632927 h 1074057"/>
                  <a:gd name="connsiteX22" fmla="*/ 736497 w 1534368"/>
                  <a:gd name="connsiteY22" fmla="*/ 705809 h 1074057"/>
                  <a:gd name="connsiteX23" fmla="*/ 767184 w 1534368"/>
                  <a:gd name="connsiteY23" fmla="*/ 767184 h 1074057"/>
                  <a:gd name="connsiteX24" fmla="*/ 767184 w 1534368"/>
                  <a:gd name="connsiteY24" fmla="*/ 920621 h 1074057"/>
                  <a:gd name="connsiteX25" fmla="*/ 460311 w 1534368"/>
                  <a:gd name="connsiteY25" fmla="*/ 268514 h 1074057"/>
                  <a:gd name="connsiteX26" fmla="*/ 613747 w 1534368"/>
                  <a:gd name="connsiteY26" fmla="*/ 421951 h 1074057"/>
                  <a:gd name="connsiteX27" fmla="*/ 460311 w 1534368"/>
                  <a:gd name="connsiteY27" fmla="*/ 575388 h 1074057"/>
                  <a:gd name="connsiteX28" fmla="*/ 306874 w 1534368"/>
                  <a:gd name="connsiteY28" fmla="*/ 421951 h 1074057"/>
                  <a:gd name="connsiteX29" fmla="*/ 460311 w 1534368"/>
                  <a:gd name="connsiteY29" fmla="*/ 268514 h 1074057"/>
                  <a:gd name="connsiteX30" fmla="*/ 1457650 w 1534368"/>
                  <a:gd name="connsiteY30" fmla="*/ 0 h 1074057"/>
                  <a:gd name="connsiteX31" fmla="*/ 958980 w 1534368"/>
                  <a:gd name="connsiteY31" fmla="*/ 0 h 1074057"/>
                  <a:gd name="connsiteX32" fmla="*/ 805543 w 1534368"/>
                  <a:gd name="connsiteY32" fmla="*/ 153437 h 1074057"/>
                  <a:gd name="connsiteX33" fmla="*/ 728825 w 1534368"/>
                  <a:gd name="connsiteY33" fmla="*/ 153437 h 1074057"/>
                  <a:gd name="connsiteX34" fmla="*/ 575388 w 1534368"/>
                  <a:gd name="connsiteY34" fmla="*/ 0 h 1074057"/>
                  <a:gd name="connsiteX35" fmla="*/ 76718 w 1534368"/>
                  <a:gd name="connsiteY35" fmla="*/ 0 h 1074057"/>
                  <a:gd name="connsiteX36" fmla="*/ 0 w 1534368"/>
                  <a:gd name="connsiteY36" fmla="*/ 76718 h 1074057"/>
                  <a:gd name="connsiteX37" fmla="*/ 0 w 1534368"/>
                  <a:gd name="connsiteY37" fmla="*/ 997339 h 1074057"/>
                  <a:gd name="connsiteX38" fmla="*/ 76718 w 1534368"/>
                  <a:gd name="connsiteY38" fmla="*/ 1074058 h 1074057"/>
                  <a:gd name="connsiteX39" fmla="*/ 1457650 w 1534368"/>
                  <a:gd name="connsiteY39" fmla="*/ 1074058 h 1074057"/>
                  <a:gd name="connsiteX40" fmla="*/ 1534368 w 1534368"/>
                  <a:gd name="connsiteY40" fmla="*/ 997339 h 1074057"/>
                  <a:gd name="connsiteX41" fmla="*/ 1534368 w 1534368"/>
                  <a:gd name="connsiteY41" fmla="*/ 76718 h 1074057"/>
                  <a:gd name="connsiteX42" fmla="*/ 1457650 w 1534368"/>
                  <a:gd name="connsiteY42" fmla="*/ 0 h 107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34368" h="1074057">
                    <a:moveTo>
                      <a:pt x="1380932" y="460311"/>
                    </a:moveTo>
                    <a:lnTo>
                      <a:pt x="920621" y="460311"/>
                    </a:lnTo>
                    <a:lnTo>
                      <a:pt x="920621" y="383592"/>
                    </a:lnTo>
                    <a:lnTo>
                      <a:pt x="1380932" y="383592"/>
                    </a:lnTo>
                    <a:lnTo>
                      <a:pt x="1380932" y="460311"/>
                    </a:lnTo>
                    <a:close/>
                    <a:moveTo>
                      <a:pt x="1380932" y="690466"/>
                    </a:moveTo>
                    <a:lnTo>
                      <a:pt x="920621" y="690466"/>
                    </a:lnTo>
                    <a:lnTo>
                      <a:pt x="920621" y="613747"/>
                    </a:lnTo>
                    <a:lnTo>
                      <a:pt x="1380932" y="613747"/>
                    </a:lnTo>
                    <a:lnTo>
                      <a:pt x="1380932" y="690466"/>
                    </a:lnTo>
                    <a:close/>
                    <a:moveTo>
                      <a:pt x="1380932" y="920621"/>
                    </a:moveTo>
                    <a:lnTo>
                      <a:pt x="920621" y="920621"/>
                    </a:lnTo>
                    <a:lnTo>
                      <a:pt x="920621" y="843903"/>
                    </a:lnTo>
                    <a:lnTo>
                      <a:pt x="1380932" y="843903"/>
                    </a:lnTo>
                    <a:lnTo>
                      <a:pt x="1380932" y="920621"/>
                    </a:lnTo>
                    <a:close/>
                    <a:moveTo>
                      <a:pt x="767184" y="920621"/>
                    </a:moveTo>
                    <a:lnTo>
                      <a:pt x="153437" y="920621"/>
                    </a:lnTo>
                    <a:lnTo>
                      <a:pt x="153437" y="767184"/>
                    </a:lnTo>
                    <a:cubicBezTo>
                      <a:pt x="153437" y="744169"/>
                      <a:pt x="164945" y="721153"/>
                      <a:pt x="184124" y="705809"/>
                    </a:cubicBezTo>
                    <a:cubicBezTo>
                      <a:pt x="226319" y="675122"/>
                      <a:pt x="280022" y="648271"/>
                      <a:pt x="333725" y="632927"/>
                    </a:cubicBezTo>
                    <a:cubicBezTo>
                      <a:pt x="375920" y="621419"/>
                      <a:pt x="418115" y="613747"/>
                      <a:pt x="460311" y="613747"/>
                    </a:cubicBezTo>
                    <a:cubicBezTo>
                      <a:pt x="506342" y="613747"/>
                      <a:pt x="548537" y="621419"/>
                      <a:pt x="586896" y="632927"/>
                    </a:cubicBezTo>
                    <a:cubicBezTo>
                      <a:pt x="640599" y="648271"/>
                      <a:pt x="694302" y="671286"/>
                      <a:pt x="736497" y="705809"/>
                    </a:cubicBezTo>
                    <a:cubicBezTo>
                      <a:pt x="755676" y="721153"/>
                      <a:pt x="767184" y="744169"/>
                      <a:pt x="767184" y="767184"/>
                    </a:cubicBezTo>
                    <a:lnTo>
                      <a:pt x="767184" y="920621"/>
                    </a:lnTo>
                    <a:close/>
                    <a:moveTo>
                      <a:pt x="460311" y="268514"/>
                    </a:moveTo>
                    <a:cubicBezTo>
                      <a:pt x="544701" y="268514"/>
                      <a:pt x="613747" y="337561"/>
                      <a:pt x="613747" y="421951"/>
                    </a:cubicBezTo>
                    <a:cubicBezTo>
                      <a:pt x="613747" y="506342"/>
                      <a:pt x="544701" y="575388"/>
                      <a:pt x="460311" y="575388"/>
                    </a:cubicBezTo>
                    <a:cubicBezTo>
                      <a:pt x="375920" y="575388"/>
                      <a:pt x="306874" y="506342"/>
                      <a:pt x="306874" y="421951"/>
                    </a:cubicBezTo>
                    <a:cubicBezTo>
                      <a:pt x="306874" y="337561"/>
                      <a:pt x="375920" y="268514"/>
                      <a:pt x="460311" y="268514"/>
                    </a:cubicBezTo>
                    <a:close/>
                    <a:moveTo>
                      <a:pt x="1457650" y="0"/>
                    </a:moveTo>
                    <a:lnTo>
                      <a:pt x="958980" y="0"/>
                    </a:lnTo>
                    <a:cubicBezTo>
                      <a:pt x="958980" y="84390"/>
                      <a:pt x="889934" y="153437"/>
                      <a:pt x="805543" y="153437"/>
                    </a:cubicBezTo>
                    <a:lnTo>
                      <a:pt x="728825" y="153437"/>
                    </a:lnTo>
                    <a:cubicBezTo>
                      <a:pt x="644435" y="153437"/>
                      <a:pt x="575388" y="84390"/>
                      <a:pt x="575388" y="0"/>
                    </a:cubicBezTo>
                    <a:lnTo>
                      <a:pt x="76718" y="0"/>
                    </a:lnTo>
                    <a:cubicBezTo>
                      <a:pt x="34523" y="0"/>
                      <a:pt x="0" y="34523"/>
                      <a:pt x="0" y="76718"/>
                    </a:cubicBezTo>
                    <a:lnTo>
                      <a:pt x="0" y="997339"/>
                    </a:lnTo>
                    <a:cubicBezTo>
                      <a:pt x="0" y="1039535"/>
                      <a:pt x="34523" y="1074058"/>
                      <a:pt x="76718" y="1074058"/>
                    </a:cubicBezTo>
                    <a:lnTo>
                      <a:pt x="1457650" y="1074058"/>
                    </a:lnTo>
                    <a:cubicBezTo>
                      <a:pt x="1499845" y="1074058"/>
                      <a:pt x="1534368" y="1039535"/>
                      <a:pt x="1534368" y="997339"/>
                    </a:cubicBezTo>
                    <a:lnTo>
                      <a:pt x="1534368" y="76718"/>
                    </a:lnTo>
                    <a:cubicBezTo>
                      <a:pt x="1534368" y="34523"/>
                      <a:pt x="1499845" y="0"/>
                      <a:pt x="1457650" y="0"/>
                    </a:cubicBezTo>
                    <a:close/>
                  </a:path>
                </a:pathLst>
              </a:custGeom>
              <a:solidFill>
                <a:schemeClr val="bg1"/>
              </a:solidFill>
              <a:ln w="19149" cap="flat">
                <a:noFill/>
                <a:prstDash val="solid"/>
                <a:miter/>
              </a:ln>
            </p:spPr>
            <p:txBody>
              <a:bodyPr rtlCol="0" anchor="ctr"/>
              <a:lstStyle/>
              <a:p>
                <a:endParaRPr lang="en-AU"/>
              </a:p>
            </p:txBody>
          </p:sp>
        </p:grpSp>
      </p:grpSp>
      <p:grpSp>
        <p:nvGrpSpPr>
          <p:cNvPr id="11" name="Group 10">
            <a:extLst>
              <a:ext uri="{FF2B5EF4-FFF2-40B4-BE49-F238E27FC236}">
                <a16:creationId xmlns:a16="http://schemas.microsoft.com/office/drawing/2014/main" id="{D6CD8BB7-3913-42A6-4E42-EBBA35DB3116}"/>
              </a:ext>
            </a:extLst>
          </p:cNvPr>
          <p:cNvGrpSpPr/>
          <p:nvPr/>
        </p:nvGrpSpPr>
        <p:grpSpPr>
          <a:xfrm>
            <a:off x="4687496" y="1324446"/>
            <a:ext cx="2817008" cy="2817008"/>
            <a:chOff x="4687496" y="1324446"/>
            <a:chExt cx="2817008" cy="2817008"/>
          </a:xfrm>
        </p:grpSpPr>
        <p:sp>
          <p:nvSpPr>
            <p:cNvPr id="7" name="Rectangle: Rounded Corners 6">
              <a:extLst>
                <a:ext uri="{FF2B5EF4-FFF2-40B4-BE49-F238E27FC236}">
                  <a16:creationId xmlns:a16="http://schemas.microsoft.com/office/drawing/2014/main" id="{BDC88689-A58A-23CA-72C8-BFA325C3C320}"/>
                </a:ext>
              </a:extLst>
            </p:cNvPr>
            <p:cNvSpPr/>
            <p:nvPr/>
          </p:nvSpPr>
          <p:spPr>
            <a:xfrm>
              <a:off x="4687496" y="1324446"/>
              <a:ext cx="2817008" cy="2817008"/>
            </a:xfrm>
            <a:prstGeom prst="roundRect">
              <a:avLst/>
            </a:prstGeom>
            <a:gradFill flip="none" rotWithShape="1">
              <a:gsLst>
                <a:gs pos="0">
                  <a:schemeClr val="bg1"/>
                </a:gs>
                <a:gs pos="50000">
                  <a:srgbClr val="00B050"/>
                </a:gs>
                <a:gs pos="100000">
                  <a:schemeClr val="accent6">
                    <a:lumMod val="60000"/>
                    <a:lumOff val="40000"/>
                  </a:schemeClr>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Graphic 13" descr="Hammer with solid fill">
              <a:extLst>
                <a:ext uri="{FF2B5EF4-FFF2-40B4-BE49-F238E27FC236}">
                  <a16:creationId xmlns:a16="http://schemas.microsoft.com/office/drawing/2014/main" id="{A22DFD8C-7E79-6670-8E25-A33221B3BE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489" y="1817913"/>
              <a:ext cx="1835021" cy="1835021"/>
            </a:xfrm>
            <a:prstGeom prst="rect">
              <a:avLst/>
            </a:prstGeom>
          </p:spPr>
        </p:pic>
      </p:grpSp>
      <p:grpSp>
        <p:nvGrpSpPr>
          <p:cNvPr id="19" name="Group 18">
            <a:extLst>
              <a:ext uri="{FF2B5EF4-FFF2-40B4-BE49-F238E27FC236}">
                <a16:creationId xmlns:a16="http://schemas.microsoft.com/office/drawing/2014/main" id="{E9AAE6F6-CFB1-A7DA-EF54-44038D1DCEF2}"/>
              </a:ext>
            </a:extLst>
          </p:cNvPr>
          <p:cNvGrpSpPr/>
          <p:nvPr/>
        </p:nvGrpSpPr>
        <p:grpSpPr>
          <a:xfrm>
            <a:off x="8221456" y="1324446"/>
            <a:ext cx="2817008" cy="2817008"/>
            <a:chOff x="8221456" y="1324446"/>
            <a:chExt cx="2817008" cy="2817008"/>
          </a:xfrm>
        </p:grpSpPr>
        <p:sp>
          <p:nvSpPr>
            <p:cNvPr id="8" name="Rectangle: Rounded Corners 7">
              <a:extLst>
                <a:ext uri="{FF2B5EF4-FFF2-40B4-BE49-F238E27FC236}">
                  <a16:creationId xmlns:a16="http://schemas.microsoft.com/office/drawing/2014/main" id="{6525718E-8D4F-768D-822D-DA02FB035B9B}"/>
                </a:ext>
              </a:extLst>
            </p:cNvPr>
            <p:cNvSpPr/>
            <p:nvPr/>
          </p:nvSpPr>
          <p:spPr>
            <a:xfrm>
              <a:off x="8221456" y="1324446"/>
              <a:ext cx="2817008" cy="2817008"/>
            </a:xfrm>
            <a:prstGeom prst="roundRect">
              <a:avLst/>
            </a:prstGeom>
            <a:gradFill flip="none" rotWithShape="1">
              <a:gsLst>
                <a:gs pos="0">
                  <a:schemeClr val="bg1"/>
                </a:gs>
                <a:gs pos="50000">
                  <a:srgbClr val="0070C0"/>
                </a:gs>
                <a:gs pos="100000">
                  <a:srgbClr val="00B0F0"/>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Graphic 15" descr="Flag with solid fill">
              <a:extLst>
                <a:ext uri="{FF2B5EF4-FFF2-40B4-BE49-F238E27FC236}">
                  <a16:creationId xmlns:a16="http://schemas.microsoft.com/office/drawing/2014/main" id="{B78E3340-04DF-1791-3488-353BF6911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5560" y="1818681"/>
              <a:ext cx="1834253" cy="1834253"/>
            </a:xfrm>
            <a:prstGeom prst="rect">
              <a:avLst/>
            </a:prstGeom>
          </p:spPr>
        </p:pic>
      </p:grpSp>
    </p:spTree>
    <p:extLst>
      <p:ext uri="{BB962C8B-B14F-4D97-AF65-F5344CB8AC3E}">
        <p14:creationId xmlns:p14="http://schemas.microsoft.com/office/powerpoint/2010/main" val="271136321"/>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BD628-A412-C814-46A5-ABDE2B797668}"/>
              </a:ext>
            </a:extLst>
          </p:cNvPr>
          <p:cNvSpPr>
            <a:spLocks noGrp="1"/>
          </p:cNvSpPr>
          <p:nvPr>
            <p:ph type="title"/>
          </p:nvPr>
        </p:nvSpPr>
        <p:spPr/>
        <p:txBody>
          <a:bodyPr/>
          <a:lstStyle/>
          <a:p>
            <a:endParaRPr lang="en-AU"/>
          </a:p>
        </p:txBody>
      </p:sp>
      <p:grpSp>
        <p:nvGrpSpPr>
          <p:cNvPr id="5" name="Group 4">
            <a:extLst>
              <a:ext uri="{FF2B5EF4-FFF2-40B4-BE49-F238E27FC236}">
                <a16:creationId xmlns:a16="http://schemas.microsoft.com/office/drawing/2014/main" id="{AB5BD9E5-7289-B3E8-CECE-14B383411376}"/>
              </a:ext>
            </a:extLst>
          </p:cNvPr>
          <p:cNvGrpSpPr/>
          <p:nvPr/>
        </p:nvGrpSpPr>
        <p:grpSpPr>
          <a:xfrm>
            <a:off x="3546051" y="879051"/>
            <a:ext cx="5099898" cy="5099898"/>
            <a:chOff x="1153536" y="1324446"/>
            <a:chExt cx="2817008" cy="2817008"/>
          </a:xfrm>
        </p:grpSpPr>
        <p:sp>
          <p:nvSpPr>
            <p:cNvPr id="6" name="Rectangle: Rounded Corners 5">
              <a:extLst>
                <a:ext uri="{FF2B5EF4-FFF2-40B4-BE49-F238E27FC236}">
                  <a16:creationId xmlns:a16="http://schemas.microsoft.com/office/drawing/2014/main" id="{E06932CC-BC3D-C876-C2C9-D7BDD597D34B}"/>
                </a:ext>
              </a:extLst>
            </p:cNvPr>
            <p:cNvSpPr/>
            <p:nvPr/>
          </p:nvSpPr>
          <p:spPr>
            <a:xfrm>
              <a:off x="1153536" y="1324446"/>
              <a:ext cx="2817008" cy="2817008"/>
            </a:xfrm>
            <a:prstGeom prst="roundRect">
              <a:avLst/>
            </a:prstGeom>
            <a:gradFill flip="none" rotWithShape="1">
              <a:gsLst>
                <a:gs pos="0">
                  <a:schemeClr val="bg1"/>
                </a:gs>
                <a:gs pos="50000">
                  <a:schemeClr val="accent2">
                    <a:lumMod val="75000"/>
                  </a:schemeClr>
                </a:gs>
                <a:gs pos="100000">
                  <a:schemeClr val="accent4"/>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6" descr="Employee badge with solid fill">
              <a:extLst>
                <a:ext uri="{FF2B5EF4-FFF2-40B4-BE49-F238E27FC236}">
                  <a16:creationId xmlns:a16="http://schemas.microsoft.com/office/drawing/2014/main" id="{6F675968-557F-FB1B-BD63-C30A923394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2187" y="1811692"/>
              <a:ext cx="1841242" cy="1841242"/>
            </a:xfrm>
            <a:prstGeom prst="rect">
              <a:avLst/>
            </a:prstGeom>
          </p:spPr>
        </p:pic>
      </p:grpSp>
    </p:spTree>
    <p:extLst>
      <p:ext uri="{BB962C8B-B14F-4D97-AF65-F5344CB8AC3E}">
        <p14:creationId xmlns:p14="http://schemas.microsoft.com/office/powerpoint/2010/main" val="3136129694"/>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BD628-A412-C814-46A5-ABDE2B797668}"/>
              </a:ext>
            </a:extLst>
          </p:cNvPr>
          <p:cNvSpPr>
            <a:spLocks noGrp="1"/>
          </p:cNvSpPr>
          <p:nvPr>
            <p:ph type="title"/>
          </p:nvPr>
        </p:nvSpPr>
        <p:spPr/>
        <p:txBody>
          <a:bodyPr/>
          <a:lstStyle/>
          <a:p>
            <a:endParaRPr lang="en-AU"/>
          </a:p>
        </p:txBody>
      </p:sp>
      <p:grpSp>
        <p:nvGrpSpPr>
          <p:cNvPr id="9" name="Group 8">
            <a:extLst>
              <a:ext uri="{FF2B5EF4-FFF2-40B4-BE49-F238E27FC236}">
                <a16:creationId xmlns:a16="http://schemas.microsoft.com/office/drawing/2014/main" id="{3C3A096A-A4E8-A3E1-E86D-2A188826A128}"/>
              </a:ext>
            </a:extLst>
          </p:cNvPr>
          <p:cNvGrpSpPr/>
          <p:nvPr/>
        </p:nvGrpSpPr>
        <p:grpSpPr>
          <a:xfrm>
            <a:off x="3546050" y="876744"/>
            <a:ext cx="5099897" cy="5099897"/>
            <a:chOff x="4687496" y="1324446"/>
            <a:chExt cx="2817008" cy="2817008"/>
          </a:xfrm>
        </p:grpSpPr>
        <p:sp>
          <p:nvSpPr>
            <p:cNvPr id="10" name="Rectangle: Rounded Corners 9">
              <a:extLst>
                <a:ext uri="{FF2B5EF4-FFF2-40B4-BE49-F238E27FC236}">
                  <a16:creationId xmlns:a16="http://schemas.microsoft.com/office/drawing/2014/main" id="{8F3C4CE2-AF02-27B1-52E3-E1E3FDB69C8F}"/>
                </a:ext>
              </a:extLst>
            </p:cNvPr>
            <p:cNvSpPr/>
            <p:nvPr/>
          </p:nvSpPr>
          <p:spPr>
            <a:xfrm>
              <a:off x="4687496" y="1324446"/>
              <a:ext cx="2817008" cy="2817008"/>
            </a:xfrm>
            <a:prstGeom prst="roundRect">
              <a:avLst/>
            </a:prstGeom>
            <a:gradFill flip="none" rotWithShape="1">
              <a:gsLst>
                <a:gs pos="0">
                  <a:schemeClr val="bg1"/>
                </a:gs>
                <a:gs pos="50000">
                  <a:srgbClr val="00B050"/>
                </a:gs>
                <a:gs pos="100000">
                  <a:schemeClr val="accent6">
                    <a:lumMod val="60000"/>
                    <a:lumOff val="40000"/>
                  </a:schemeClr>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Graphic 10" descr="Hammer with solid fill">
              <a:extLst>
                <a:ext uri="{FF2B5EF4-FFF2-40B4-BE49-F238E27FC236}">
                  <a16:creationId xmlns:a16="http://schemas.microsoft.com/office/drawing/2014/main" id="{F8CDB9BE-0570-FAF1-80C3-97EBE3C2E4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489" y="1817913"/>
              <a:ext cx="1835021" cy="1835021"/>
            </a:xfrm>
            <a:prstGeom prst="rect">
              <a:avLst/>
            </a:prstGeom>
          </p:spPr>
        </p:pic>
      </p:grpSp>
    </p:spTree>
    <p:extLst>
      <p:ext uri="{BB962C8B-B14F-4D97-AF65-F5344CB8AC3E}">
        <p14:creationId xmlns:p14="http://schemas.microsoft.com/office/powerpoint/2010/main" val="868449819"/>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BD628-A412-C814-46A5-ABDE2B797668}"/>
              </a:ext>
            </a:extLst>
          </p:cNvPr>
          <p:cNvSpPr>
            <a:spLocks noGrp="1"/>
          </p:cNvSpPr>
          <p:nvPr>
            <p:ph type="title"/>
          </p:nvPr>
        </p:nvSpPr>
        <p:spPr/>
        <p:txBody>
          <a:bodyPr/>
          <a:lstStyle/>
          <a:p>
            <a:endParaRPr lang="en-AU"/>
          </a:p>
        </p:txBody>
      </p:sp>
      <p:grpSp>
        <p:nvGrpSpPr>
          <p:cNvPr id="6" name="Group 5">
            <a:extLst>
              <a:ext uri="{FF2B5EF4-FFF2-40B4-BE49-F238E27FC236}">
                <a16:creationId xmlns:a16="http://schemas.microsoft.com/office/drawing/2014/main" id="{D0BFEAA3-0EEA-2B06-C9C9-153A2B5D9C4F}"/>
              </a:ext>
            </a:extLst>
          </p:cNvPr>
          <p:cNvGrpSpPr/>
          <p:nvPr/>
        </p:nvGrpSpPr>
        <p:grpSpPr>
          <a:xfrm>
            <a:off x="3546048" y="885700"/>
            <a:ext cx="5099896" cy="5099896"/>
            <a:chOff x="8221456" y="1324446"/>
            <a:chExt cx="2817008" cy="2817008"/>
          </a:xfrm>
        </p:grpSpPr>
        <p:sp>
          <p:nvSpPr>
            <p:cNvPr id="7" name="Rectangle: Rounded Corners 6">
              <a:extLst>
                <a:ext uri="{FF2B5EF4-FFF2-40B4-BE49-F238E27FC236}">
                  <a16:creationId xmlns:a16="http://schemas.microsoft.com/office/drawing/2014/main" id="{DAE846C8-7FC0-A01E-A877-5565773B9AC3}"/>
                </a:ext>
              </a:extLst>
            </p:cNvPr>
            <p:cNvSpPr/>
            <p:nvPr/>
          </p:nvSpPr>
          <p:spPr>
            <a:xfrm>
              <a:off x="8221456" y="1324446"/>
              <a:ext cx="2817008" cy="2817008"/>
            </a:xfrm>
            <a:prstGeom prst="roundRect">
              <a:avLst/>
            </a:prstGeom>
            <a:gradFill flip="none" rotWithShape="1">
              <a:gsLst>
                <a:gs pos="0">
                  <a:schemeClr val="bg1"/>
                </a:gs>
                <a:gs pos="50000">
                  <a:srgbClr val="0070C0"/>
                </a:gs>
                <a:gs pos="100000">
                  <a:srgbClr val="00B0F0"/>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descr="Flag with solid fill">
              <a:extLst>
                <a:ext uri="{FF2B5EF4-FFF2-40B4-BE49-F238E27FC236}">
                  <a16:creationId xmlns:a16="http://schemas.microsoft.com/office/drawing/2014/main" id="{DC52F1FB-5361-F978-05D2-E6326549DF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5560" y="1818681"/>
              <a:ext cx="1834253" cy="1834253"/>
            </a:xfrm>
            <a:prstGeom prst="rect">
              <a:avLst/>
            </a:prstGeom>
          </p:spPr>
        </p:pic>
      </p:grpSp>
    </p:spTree>
    <p:extLst>
      <p:ext uri="{BB962C8B-B14F-4D97-AF65-F5344CB8AC3E}">
        <p14:creationId xmlns:p14="http://schemas.microsoft.com/office/powerpoint/2010/main" val="1252740081"/>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BD628-A412-C814-46A5-ABDE2B797668}"/>
              </a:ext>
            </a:extLst>
          </p:cNvPr>
          <p:cNvSpPr>
            <a:spLocks noGrp="1"/>
          </p:cNvSpPr>
          <p:nvPr>
            <p:ph type="title"/>
          </p:nvPr>
        </p:nvSpPr>
        <p:spPr/>
        <p:txBody>
          <a:bodyPr/>
          <a:lstStyle/>
          <a:p>
            <a:endParaRPr lang="en-AU"/>
          </a:p>
        </p:txBody>
      </p:sp>
      <p:grpSp>
        <p:nvGrpSpPr>
          <p:cNvPr id="5" name="Group 4">
            <a:extLst>
              <a:ext uri="{FF2B5EF4-FFF2-40B4-BE49-F238E27FC236}">
                <a16:creationId xmlns:a16="http://schemas.microsoft.com/office/drawing/2014/main" id="{AB5BD9E5-7289-B3E8-CECE-14B383411376}"/>
              </a:ext>
            </a:extLst>
          </p:cNvPr>
          <p:cNvGrpSpPr/>
          <p:nvPr/>
        </p:nvGrpSpPr>
        <p:grpSpPr>
          <a:xfrm>
            <a:off x="3546051" y="879051"/>
            <a:ext cx="5099898" cy="5099898"/>
            <a:chOff x="1153536" y="1324446"/>
            <a:chExt cx="2817008" cy="2817008"/>
          </a:xfrm>
        </p:grpSpPr>
        <p:sp>
          <p:nvSpPr>
            <p:cNvPr id="6" name="Rectangle: Rounded Corners 5">
              <a:extLst>
                <a:ext uri="{FF2B5EF4-FFF2-40B4-BE49-F238E27FC236}">
                  <a16:creationId xmlns:a16="http://schemas.microsoft.com/office/drawing/2014/main" id="{E06932CC-BC3D-C876-C2C9-D7BDD597D34B}"/>
                </a:ext>
              </a:extLst>
            </p:cNvPr>
            <p:cNvSpPr/>
            <p:nvPr/>
          </p:nvSpPr>
          <p:spPr>
            <a:xfrm>
              <a:off x="1153536" y="1324446"/>
              <a:ext cx="2817008" cy="2817008"/>
            </a:xfrm>
            <a:prstGeom prst="roundRect">
              <a:avLst/>
            </a:prstGeom>
            <a:gradFill flip="none" rotWithShape="1">
              <a:gsLst>
                <a:gs pos="0">
                  <a:schemeClr val="bg1"/>
                </a:gs>
                <a:gs pos="50000">
                  <a:schemeClr val="accent2">
                    <a:lumMod val="75000"/>
                  </a:schemeClr>
                </a:gs>
                <a:gs pos="100000">
                  <a:schemeClr val="accent4"/>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6" descr="Employee badge with solid fill">
              <a:extLst>
                <a:ext uri="{FF2B5EF4-FFF2-40B4-BE49-F238E27FC236}">
                  <a16:creationId xmlns:a16="http://schemas.microsoft.com/office/drawing/2014/main" id="{6F675968-557F-FB1B-BD63-C30A923394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2187" y="1811692"/>
              <a:ext cx="1841242" cy="1841242"/>
            </a:xfrm>
            <a:prstGeom prst="rect">
              <a:avLst/>
            </a:prstGeom>
          </p:spPr>
        </p:pic>
      </p:grpSp>
    </p:spTree>
    <p:extLst>
      <p:ext uri="{BB962C8B-B14F-4D97-AF65-F5344CB8AC3E}">
        <p14:creationId xmlns:p14="http://schemas.microsoft.com/office/powerpoint/2010/main" val="1800678336"/>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BD628-A412-C814-46A5-ABDE2B797668}"/>
              </a:ext>
            </a:extLst>
          </p:cNvPr>
          <p:cNvSpPr>
            <a:spLocks noGrp="1"/>
          </p:cNvSpPr>
          <p:nvPr>
            <p:ph type="title"/>
          </p:nvPr>
        </p:nvSpPr>
        <p:spPr/>
        <p:txBody>
          <a:bodyPr/>
          <a:lstStyle/>
          <a:p>
            <a:endParaRPr lang="en-AU"/>
          </a:p>
        </p:txBody>
      </p:sp>
      <p:grpSp>
        <p:nvGrpSpPr>
          <p:cNvPr id="9" name="Group 8">
            <a:extLst>
              <a:ext uri="{FF2B5EF4-FFF2-40B4-BE49-F238E27FC236}">
                <a16:creationId xmlns:a16="http://schemas.microsoft.com/office/drawing/2014/main" id="{3C3A096A-A4E8-A3E1-E86D-2A188826A128}"/>
              </a:ext>
            </a:extLst>
          </p:cNvPr>
          <p:cNvGrpSpPr/>
          <p:nvPr/>
        </p:nvGrpSpPr>
        <p:grpSpPr>
          <a:xfrm>
            <a:off x="3546050" y="876744"/>
            <a:ext cx="5099897" cy="5099897"/>
            <a:chOff x="4687496" y="1324446"/>
            <a:chExt cx="2817008" cy="2817008"/>
          </a:xfrm>
        </p:grpSpPr>
        <p:sp>
          <p:nvSpPr>
            <p:cNvPr id="10" name="Rectangle: Rounded Corners 9">
              <a:extLst>
                <a:ext uri="{FF2B5EF4-FFF2-40B4-BE49-F238E27FC236}">
                  <a16:creationId xmlns:a16="http://schemas.microsoft.com/office/drawing/2014/main" id="{8F3C4CE2-AF02-27B1-52E3-E1E3FDB69C8F}"/>
                </a:ext>
              </a:extLst>
            </p:cNvPr>
            <p:cNvSpPr/>
            <p:nvPr/>
          </p:nvSpPr>
          <p:spPr>
            <a:xfrm>
              <a:off x="4687496" y="1324446"/>
              <a:ext cx="2817008" cy="2817008"/>
            </a:xfrm>
            <a:prstGeom prst="roundRect">
              <a:avLst/>
            </a:prstGeom>
            <a:gradFill flip="none" rotWithShape="1">
              <a:gsLst>
                <a:gs pos="0">
                  <a:schemeClr val="bg1"/>
                </a:gs>
                <a:gs pos="50000">
                  <a:srgbClr val="00B050"/>
                </a:gs>
                <a:gs pos="100000">
                  <a:schemeClr val="accent6">
                    <a:lumMod val="60000"/>
                    <a:lumOff val="40000"/>
                  </a:schemeClr>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Graphic 10" descr="Hammer with solid fill">
              <a:extLst>
                <a:ext uri="{FF2B5EF4-FFF2-40B4-BE49-F238E27FC236}">
                  <a16:creationId xmlns:a16="http://schemas.microsoft.com/office/drawing/2014/main" id="{F8CDB9BE-0570-FAF1-80C3-97EBE3C2E4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489" y="1817913"/>
              <a:ext cx="1835021" cy="1835021"/>
            </a:xfrm>
            <a:prstGeom prst="rect">
              <a:avLst/>
            </a:prstGeom>
          </p:spPr>
        </p:pic>
      </p:grpSp>
    </p:spTree>
    <p:extLst>
      <p:ext uri="{BB962C8B-B14F-4D97-AF65-F5344CB8AC3E}">
        <p14:creationId xmlns:p14="http://schemas.microsoft.com/office/powerpoint/2010/main" val="2720766154"/>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BD628-A412-C814-46A5-ABDE2B797668}"/>
              </a:ext>
            </a:extLst>
          </p:cNvPr>
          <p:cNvSpPr>
            <a:spLocks noGrp="1"/>
          </p:cNvSpPr>
          <p:nvPr>
            <p:ph type="title"/>
          </p:nvPr>
        </p:nvSpPr>
        <p:spPr/>
        <p:txBody>
          <a:bodyPr/>
          <a:lstStyle/>
          <a:p>
            <a:endParaRPr lang="en-AU"/>
          </a:p>
        </p:txBody>
      </p:sp>
      <p:grpSp>
        <p:nvGrpSpPr>
          <p:cNvPr id="6" name="Group 5">
            <a:extLst>
              <a:ext uri="{FF2B5EF4-FFF2-40B4-BE49-F238E27FC236}">
                <a16:creationId xmlns:a16="http://schemas.microsoft.com/office/drawing/2014/main" id="{D0BFEAA3-0EEA-2B06-C9C9-153A2B5D9C4F}"/>
              </a:ext>
            </a:extLst>
          </p:cNvPr>
          <p:cNvGrpSpPr/>
          <p:nvPr/>
        </p:nvGrpSpPr>
        <p:grpSpPr>
          <a:xfrm>
            <a:off x="3546048" y="885700"/>
            <a:ext cx="5099896" cy="5099896"/>
            <a:chOff x="8221456" y="1324446"/>
            <a:chExt cx="2817008" cy="2817008"/>
          </a:xfrm>
        </p:grpSpPr>
        <p:sp>
          <p:nvSpPr>
            <p:cNvPr id="7" name="Rectangle: Rounded Corners 6">
              <a:extLst>
                <a:ext uri="{FF2B5EF4-FFF2-40B4-BE49-F238E27FC236}">
                  <a16:creationId xmlns:a16="http://schemas.microsoft.com/office/drawing/2014/main" id="{DAE846C8-7FC0-A01E-A877-5565773B9AC3}"/>
                </a:ext>
              </a:extLst>
            </p:cNvPr>
            <p:cNvSpPr/>
            <p:nvPr/>
          </p:nvSpPr>
          <p:spPr>
            <a:xfrm>
              <a:off x="8221456" y="1324446"/>
              <a:ext cx="2817008" cy="2817008"/>
            </a:xfrm>
            <a:prstGeom prst="roundRect">
              <a:avLst/>
            </a:prstGeom>
            <a:gradFill flip="none" rotWithShape="1">
              <a:gsLst>
                <a:gs pos="0">
                  <a:schemeClr val="bg1"/>
                </a:gs>
                <a:gs pos="50000">
                  <a:srgbClr val="0070C0"/>
                </a:gs>
                <a:gs pos="100000">
                  <a:srgbClr val="00B0F0"/>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descr="Flag with solid fill">
              <a:extLst>
                <a:ext uri="{FF2B5EF4-FFF2-40B4-BE49-F238E27FC236}">
                  <a16:creationId xmlns:a16="http://schemas.microsoft.com/office/drawing/2014/main" id="{DC52F1FB-5361-F978-05D2-E6326549DF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5560" y="1818681"/>
              <a:ext cx="1834253" cy="1834253"/>
            </a:xfrm>
            <a:prstGeom prst="rect">
              <a:avLst/>
            </a:prstGeom>
          </p:spPr>
        </p:pic>
      </p:grpSp>
    </p:spTree>
    <p:extLst>
      <p:ext uri="{BB962C8B-B14F-4D97-AF65-F5344CB8AC3E}">
        <p14:creationId xmlns:p14="http://schemas.microsoft.com/office/powerpoint/2010/main" val="863458223"/>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ACAA4C-1A39-3F44-8DE2-CD3811FEEDC1}"/>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a:t>BSides</a:t>
            </a:r>
            <a:r>
              <a:rPr lang="en-US" dirty="0"/>
              <a:t> reinvents the badge</a:t>
            </a:r>
            <a:endParaRPr lang="en-AU" dirty="0"/>
          </a:p>
        </p:txBody>
      </p:sp>
      <p:sp>
        <p:nvSpPr>
          <p:cNvPr id="8" name="Title 7">
            <a:extLst>
              <a:ext uri="{FF2B5EF4-FFF2-40B4-BE49-F238E27FC236}">
                <a16:creationId xmlns:a16="http://schemas.microsoft.com/office/drawing/2014/main" id="{7D6AA1A7-9448-FDBA-2F43-0454C539F26B}"/>
              </a:ext>
            </a:extLst>
          </p:cNvPr>
          <p:cNvSpPr>
            <a:spLocks noGrp="1"/>
          </p:cNvSpPr>
          <p:nvPr>
            <p:ph type="title"/>
          </p:nvPr>
        </p:nvSpPr>
        <p:spPr/>
        <p:txBody>
          <a:bodyPr/>
          <a:lstStyle/>
          <a:p>
            <a:endParaRPr lang="en-AU"/>
          </a:p>
        </p:txBody>
      </p:sp>
      <p:sp>
        <p:nvSpPr>
          <p:cNvPr id="9" name="Title 1">
            <a:extLst>
              <a:ext uri="{FF2B5EF4-FFF2-40B4-BE49-F238E27FC236}">
                <a16:creationId xmlns:a16="http://schemas.microsoft.com/office/drawing/2014/main" id="{E2F5E10E-EF67-3FDF-5AD6-8E685ACBCDD9}"/>
              </a:ext>
            </a:extLst>
          </p:cNvPr>
          <p:cNvSpPr txBox="1">
            <a:spLocks/>
          </p:cNvSpPr>
          <p:nvPr/>
        </p:nvSpPr>
        <p:spPr>
          <a:xfrm>
            <a:off x="4329197" y="2766218"/>
            <a:ext cx="353360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11500">
                <a:latin typeface="Dubai Medium" panose="020B0603030403030204" pitchFamily="34" charset="-78"/>
                <a:cs typeface="Dubai Medium" panose="020B0603030403030204" pitchFamily="34" charset="-78"/>
              </a:rPr>
              <a:t>bPod</a:t>
            </a:r>
            <a:endParaRPr lang="en-AU" sz="11500"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103632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E24F76D-F208-C47A-26B9-828AC7D34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38" y="681038"/>
            <a:ext cx="4124325" cy="549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216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ACAA4C-1A39-3F44-8DE2-CD3811FEEDC1}"/>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endParaRPr lang="en-AU" dirty="0"/>
          </a:p>
        </p:txBody>
      </p:sp>
      <p:sp>
        <p:nvSpPr>
          <p:cNvPr id="4" name="Title 1">
            <a:extLst>
              <a:ext uri="{FF2B5EF4-FFF2-40B4-BE49-F238E27FC236}">
                <a16:creationId xmlns:a16="http://schemas.microsoft.com/office/drawing/2014/main" id="{5AA1A710-57CC-0519-51DE-D4AF2681516F}"/>
              </a:ext>
            </a:extLst>
          </p:cNvPr>
          <p:cNvSpPr txBox="1">
            <a:spLocks/>
          </p:cNvSpPr>
          <p:nvPr/>
        </p:nvSpPr>
        <p:spPr>
          <a:xfrm>
            <a:off x="990600" y="47216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LEDs + microcontroller + Challenges</a:t>
            </a:r>
            <a:endParaRPr lang="en-AU" dirty="0"/>
          </a:p>
        </p:txBody>
      </p:sp>
      <p:sp>
        <p:nvSpPr>
          <p:cNvPr id="6" name="Title 5">
            <a:extLst>
              <a:ext uri="{FF2B5EF4-FFF2-40B4-BE49-F238E27FC236}">
                <a16:creationId xmlns:a16="http://schemas.microsoft.com/office/drawing/2014/main" id="{FC56C2EF-967E-C690-4780-3424943C2B89}"/>
              </a:ext>
            </a:extLst>
          </p:cNvPr>
          <p:cNvSpPr>
            <a:spLocks noGrp="1"/>
          </p:cNvSpPr>
          <p:nvPr>
            <p:ph type="title"/>
          </p:nvPr>
        </p:nvSpPr>
        <p:spPr/>
        <p:txBody>
          <a:bodyPr/>
          <a:lstStyle/>
          <a:p>
            <a:endParaRPr lang="en-AU"/>
          </a:p>
        </p:txBody>
      </p:sp>
      <p:sp>
        <p:nvSpPr>
          <p:cNvPr id="7" name="Title 1">
            <a:extLst>
              <a:ext uri="{FF2B5EF4-FFF2-40B4-BE49-F238E27FC236}">
                <a16:creationId xmlns:a16="http://schemas.microsoft.com/office/drawing/2014/main" id="{8706B288-ACD5-F9C5-203F-E9A47E481E2D}"/>
              </a:ext>
            </a:extLst>
          </p:cNvPr>
          <p:cNvSpPr txBox="1">
            <a:spLocks/>
          </p:cNvSpPr>
          <p:nvPr/>
        </p:nvSpPr>
        <p:spPr>
          <a:xfrm>
            <a:off x="449084" y="2766218"/>
            <a:ext cx="10967389"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9600" dirty="0"/>
              <a:t>Smart Badges</a:t>
            </a:r>
            <a:endParaRPr lang="en-AU" sz="9600" dirty="0"/>
          </a:p>
        </p:txBody>
      </p:sp>
    </p:spTree>
    <p:extLst>
      <p:ext uri="{BB962C8B-B14F-4D97-AF65-F5344CB8AC3E}">
        <p14:creationId xmlns:p14="http://schemas.microsoft.com/office/powerpoint/2010/main" val="2770134590"/>
      </p:ext>
    </p:extLst>
  </p:cSld>
  <p:clrMapOvr>
    <a:masterClrMapping/>
  </p:clrMapOvr>
  <mc:AlternateContent xmlns:mc="http://schemas.openxmlformats.org/markup-compatibility/2006" xmlns:p14="http://schemas.microsoft.com/office/powerpoint/2010/main">
    <mc:Choice Requires="p14">
      <p:transition>
        <p14:prism dir="u"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3DB-070A-6A35-382E-5BA6A04D2D49}"/>
              </a:ext>
            </a:extLst>
          </p:cNvPr>
          <p:cNvSpPr>
            <a:spLocks noGrp="1"/>
          </p:cNvSpPr>
          <p:nvPr>
            <p:ph type="title"/>
          </p:nvPr>
        </p:nvSpPr>
        <p:spPr/>
        <p:txBody>
          <a:bodyPr/>
          <a:lstStyle/>
          <a:p>
            <a:r>
              <a:rPr lang="en-AU" dirty="0"/>
              <a:t>2016 </a:t>
            </a:r>
            <a:r>
              <a:rPr lang="en-AU" dirty="0">
                <a:solidFill>
                  <a:schemeClr val="bg2">
                    <a:lumMod val="25000"/>
                  </a:schemeClr>
                </a:solidFill>
              </a:rPr>
              <a:t>&amp; 2017</a:t>
            </a:r>
          </a:p>
        </p:txBody>
      </p:sp>
      <p:pic>
        <p:nvPicPr>
          <p:cNvPr id="1026" name="Picture 2">
            <a:extLst>
              <a:ext uri="{FF2B5EF4-FFF2-40B4-BE49-F238E27FC236}">
                <a16:creationId xmlns:a16="http://schemas.microsoft.com/office/drawing/2014/main" id="{5A1E811A-6DA3-43CA-7A23-5227DE8B9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38" y="681038"/>
            <a:ext cx="4124325" cy="549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47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ACAA4C-1A39-3F44-8DE2-CD3811FEEDC1}"/>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endParaRPr lang="en-AU" dirty="0"/>
          </a:p>
        </p:txBody>
      </p:sp>
      <p:sp>
        <p:nvSpPr>
          <p:cNvPr id="4" name="Title 1">
            <a:extLst>
              <a:ext uri="{FF2B5EF4-FFF2-40B4-BE49-F238E27FC236}">
                <a16:creationId xmlns:a16="http://schemas.microsoft.com/office/drawing/2014/main" id="{5AA1A710-57CC-0519-51DE-D4AF2681516F}"/>
              </a:ext>
            </a:extLst>
          </p:cNvPr>
          <p:cNvSpPr txBox="1">
            <a:spLocks/>
          </p:cNvSpPr>
          <p:nvPr/>
        </p:nvSpPr>
        <p:spPr>
          <a:xfrm>
            <a:off x="990600" y="47216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Utilities</a:t>
            </a:r>
            <a:endParaRPr lang="en-AU" dirty="0"/>
          </a:p>
        </p:txBody>
      </p:sp>
      <p:sp>
        <p:nvSpPr>
          <p:cNvPr id="6" name="Title 5">
            <a:extLst>
              <a:ext uri="{FF2B5EF4-FFF2-40B4-BE49-F238E27FC236}">
                <a16:creationId xmlns:a16="http://schemas.microsoft.com/office/drawing/2014/main" id="{9222FCAC-A1F7-2DEA-553F-2882AA8F17FA}"/>
              </a:ext>
            </a:extLst>
          </p:cNvPr>
          <p:cNvSpPr>
            <a:spLocks noGrp="1"/>
          </p:cNvSpPr>
          <p:nvPr>
            <p:ph type="title"/>
          </p:nvPr>
        </p:nvSpPr>
        <p:spPr/>
        <p:txBody>
          <a:bodyPr/>
          <a:lstStyle/>
          <a:p>
            <a:endParaRPr lang="en-AU"/>
          </a:p>
        </p:txBody>
      </p:sp>
      <p:sp>
        <p:nvSpPr>
          <p:cNvPr id="7" name="Title 1">
            <a:extLst>
              <a:ext uri="{FF2B5EF4-FFF2-40B4-BE49-F238E27FC236}">
                <a16:creationId xmlns:a16="http://schemas.microsoft.com/office/drawing/2014/main" id="{B342E732-918B-775B-AADB-133E232860FB}"/>
              </a:ext>
            </a:extLst>
          </p:cNvPr>
          <p:cNvSpPr txBox="1">
            <a:spLocks/>
          </p:cNvSpPr>
          <p:nvPr/>
        </p:nvSpPr>
        <p:spPr>
          <a:xfrm>
            <a:off x="449084" y="2766218"/>
            <a:ext cx="10967389"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9600" dirty="0"/>
              <a:t>Smart Badges</a:t>
            </a:r>
            <a:endParaRPr lang="en-AU" sz="9600" dirty="0"/>
          </a:p>
        </p:txBody>
      </p:sp>
    </p:spTree>
    <p:extLst>
      <p:ext uri="{BB962C8B-B14F-4D97-AF65-F5344CB8AC3E}">
        <p14:creationId xmlns:p14="http://schemas.microsoft.com/office/powerpoint/2010/main" val="138282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ACAA4C-1A39-3F44-8DE2-CD3811FEEDC1}"/>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endParaRPr lang="en-AU" dirty="0"/>
          </a:p>
        </p:txBody>
      </p:sp>
      <p:sp>
        <p:nvSpPr>
          <p:cNvPr id="7" name="Rectangle 6">
            <a:extLst>
              <a:ext uri="{FF2B5EF4-FFF2-40B4-BE49-F238E27FC236}">
                <a16:creationId xmlns:a16="http://schemas.microsoft.com/office/drawing/2014/main" id="{DA90DDD0-6CC5-20E6-CDE3-D33048956E69}"/>
              </a:ext>
            </a:extLst>
          </p:cNvPr>
          <p:cNvSpPr/>
          <p:nvPr/>
        </p:nvSpPr>
        <p:spPr>
          <a:xfrm>
            <a:off x="1206574" y="635658"/>
            <a:ext cx="9825743" cy="5646108"/>
          </a:xfrm>
          <a:prstGeom prst="rect">
            <a:avLst/>
          </a:prstGeom>
          <a:noFill/>
          <a:ln w="57150">
            <a:solidFill>
              <a:srgbClr val="595959">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BDDD8B0F-368A-1211-1944-9970B4D02B70}"/>
              </a:ext>
            </a:extLst>
          </p:cNvPr>
          <p:cNvSpPr txBox="1">
            <a:spLocks/>
          </p:cNvSpPr>
          <p:nvPr/>
        </p:nvSpPr>
        <p:spPr>
          <a:xfrm>
            <a:off x="0" y="2766218"/>
            <a:ext cx="1114143"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dirty="0"/>
              <a:t>hard</a:t>
            </a:r>
          </a:p>
          <a:p>
            <a:pPr algn="r"/>
            <a:r>
              <a:rPr lang="en-US" dirty="0"/>
              <a:t>to</a:t>
            </a:r>
          </a:p>
          <a:p>
            <a:pPr algn="r"/>
            <a:r>
              <a:rPr lang="en-US" dirty="0"/>
              <a:t>hack</a:t>
            </a:r>
            <a:endParaRPr lang="en-AU" dirty="0"/>
          </a:p>
        </p:txBody>
      </p:sp>
      <p:sp>
        <p:nvSpPr>
          <p:cNvPr id="9" name="Title 1">
            <a:extLst>
              <a:ext uri="{FF2B5EF4-FFF2-40B4-BE49-F238E27FC236}">
                <a16:creationId xmlns:a16="http://schemas.microsoft.com/office/drawing/2014/main" id="{6131A5B1-13C2-BAE9-17DD-CD445E3AAD1B}"/>
              </a:ext>
            </a:extLst>
          </p:cNvPr>
          <p:cNvSpPr txBox="1">
            <a:spLocks/>
          </p:cNvSpPr>
          <p:nvPr/>
        </p:nvSpPr>
        <p:spPr>
          <a:xfrm>
            <a:off x="11077857" y="2766218"/>
            <a:ext cx="1114143"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easy</a:t>
            </a:r>
          </a:p>
          <a:p>
            <a:r>
              <a:rPr lang="en-US" dirty="0"/>
              <a:t>to</a:t>
            </a:r>
          </a:p>
          <a:p>
            <a:r>
              <a:rPr lang="en-US" dirty="0"/>
              <a:t>hack</a:t>
            </a:r>
            <a:endParaRPr lang="en-AU" dirty="0"/>
          </a:p>
        </p:txBody>
      </p:sp>
      <p:sp>
        <p:nvSpPr>
          <p:cNvPr id="10" name="Title 1">
            <a:extLst>
              <a:ext uri="{FF2B5EF4-FFF2-40B4-BE49-F238E27FC236}">
                <a16:creationId xmlns:a16="http://schemas.microsoft.com/office/drawing/2014/main" id="{269203B7-5DDF-D1D2-7653-F46DC3B950FD}"/>
              </a:ext>
            </a:extLst>
          </p:cNvPr>
          <p:cNvSpPr txBox="1">
            <a:spLocks/>
          </p:cNvSpPr>
          <p:nvPr/>
        </p:nvSpPr>
        <p:spPr>
          <a:xfrm>
            <a:off x="4802627" y="-84198"/>
            <a:ext cx="2586743" cy="798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AU" dirty="0"/>
              <a:t>advanced</a:t>
            </a:r>
          </a:p>
        </p:txBody>
      </p:sp>
      <p:sp>
        <p:nvSpPr>
          <p:cNvPr id="11" name="Title 1">
            <a:extLst>
              <a:ext uri="{FF2B5EF4-FFF2-40B4-BE49-F238E27FC236}">
                <a16:creationId xmlns:a16="http://schemas.microsoft.com/office/drawing/2014/main" id="{CB0C66C6-619B-812B-2B8C-906BCE902081}"/>
              </a:ext>
            </a:extLst>
          </p:cNvPr>
          <p:cNvSpPr txBox="1">
            <a:spLocks/>
          </p:cNvSpPr>
          <p:nvPr/>
        </p:nvSpPr>
        <p:spPr>
          <a:xfrm>
            <a:off x="4802627" y="6173266"/>
            <a:ext cx="2586743" cy="798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AU" dirty="0"/>
              <a:t>simple</a:t>
            </a:r>
          </a:p>
        </p:txBody>
      </p:sp>
      <p:cxnSp>
        <p:nvCxnSpPr>
          <p:cNvPr id="13" name="Straight Arrow Connector 12">
            <a:extLst>
              <a:ext uri="{FF2B5EF4-FFF2-40B4-BE49-F238E27FC236}">
                <a16:creationId xmlns:a16="http://schemas.microsoft.com/office/drawing/2014/main" id="{62915F91-C7E9-CD9D-050C-81DBB95D6E76}"/>
              </a:ext>
            </a:extLst>
          </p:cNvPr>
          <p:cNvCxnSpPr>
            <a:stCxn id="7" idx="1"/>
            <a:endCxn id="7" idx="3"/>
          </p:cNvCxnSpPr>
          <p:nvPr/>
        </p:nvCxnSpPr>
        <p:spPr>
          <a:xfrm>
            <a:off x="1206574" y="3458712"/>
            <a:ext cx="9825743"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155E0A-5CBC-65B4-4610-E7328361AFA7}"/>
              </a:ext>
            </a:extLst>
          </p:cNvPr>
          <p:cNvCxnSpPr>
            <a:cxnSpLocks/>
            <a:stCxn id="7" idx="2"/>
            <a:endCxn id="7" idx="0"/>
          </p:cNvCxnSpPr>
          <p:nvPr/>
        </p:nvCxnSpPr>
        <p:spPr>
          <a:xfrm flipV="1">
            <a:off x="6119446" y="635658"/>
            <a:ext cx="0" cy="564610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14555FB-DA5D-291F-BB7E-BD2C59049222}"/>
              </a:ext>
            </a:extLst>
          </p:cNvPr>
          <p:cNvGrpSpPr/>
          <p:nvPr/>
        </p:nvGrpSpPr>
        <p:grpSpPr>
          <a:xfrm>
            <a:off x="5329630" y="4647843"/>
            <a:ext cx="1579625" cy="1417591"/>
            <a:chOff x="5329630" y="4647843"/>
            <a:chExt cx="1579625" cy="1417591"/>
          </a:xfrm>
        </p:grpSpPr>
        <p:sp>
          <p:nvSpPr>
            <p:cNvPr id="18" name="Oval 17">
              <a:extLst>
                <a:ext uri="{FF2B5EF4-FFF2-40B4-BE49-F238E27FC236}">
                  <a16:creationId xmlns:a16="http://schemas.microsoft.com/office/drawing/2014/main" id="{35A7CCD2-7826-976B-437B-0B82DDF043FE}"/>
                </a:ext>
              </a:extLst>
            </p:cNvPr>
            <p:cNvSpPr/>
            <p:nvPr/>
          </p:nvSpPr>
          <p:spPr>
            <a:xfrm>
              <a:off x="5410648" y="4647843"/>
              <a:ext cx="1417591" cy="1417591"/>
            </a:xfrm>
            <a:prstGeom prst="ellipse">
              <a:avLst/>
            </a:prstGeom>
            <a:solidFill>
              <a:srgbClr val="FF7C8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TextBox 18">
              <a:extLst>
                <a:ext uri="{FF2B5EF4-FFF2-40B4-BE49-F238E27FC236}">
                  <a16:creationId xmlns:a16="http://schemas.microsoft.com/office/drawing/2014/main" id="{62C3AEA4-D571-20CB-BBB9-2B11A9E9808C}"/>
                </a:ext>
              </a:extLst>
            </p:cNvPr>
            <p:cNvSpPr txBox="1"/>
            <p:nvPr/>
          </p:nvSpPr>
          <p:spPr>
            <a:xfrm>
              <a:off x="5329630" y="5064519"/>
              <a:ext cx="1579625" cy="646331"/>
            </a:xfrm>
            <a:prstGeom prst="rect">
              <a:avLst/>
            </a:prstGeom>
            <a:noFill/>
          </p:spPr>
          <p:txBody>
            <a:bodyPr wrap="square" rtlCol="0">
              <a:spAutoFit/>
            </a:bodyPr>
            <a:lstStyle/>
            <a:p>
              <a:pPr algn="ctr"/>
              <a:r>
                <a:rPr lang="en-AU" dirty="0">
                  <a:solidFill>
                    <a:schemeClr val="bg1"/>
                  </a:solidFill>
                </a:rPr>
                <a:t>conference</a:t>
              </a:r>
            </a:p>
            <a:p>
              <a:pPr algn="ctr"/>
              <a:r>
                <a:rPr lang="en-AU" dirty="0">
                  <a:solidFill>
                    <a:schemeClr val="bg1"/>
                  </a:solidFill>
                </a:rPr>
                <a:t>badges</a:t>
              </a:r>
            </a:p>
          </p:txBody>
        </p:sp>
      </p:grpSp>
      <p:sp>
        <p:nvSpPr>
          <p:cNvPr id="20" name="Oval 19">
            <a:extLst>
              <a:ext uri="{FF2B5EF4-FFF2-40B4-BE49-F238E27FC236}">
                <a16:creationId xmlns:a16="http://schemas.microsoft.com/office/drawing/2014/main" id="{15E26556-ED45-DCF0-52CD-D6E02A3A7374}"/>
              </a:ext>
            </a:extLst>
          </p:cNvPr>
          <p:cNvSpPr/>
          <p:nvPr/>
        </p:nvSpPr>
        <p:spPr>
          <a:xfrm>
            <a:off x="9775467" y="476043"/>
            <a:ext cx="1417591" cy="1417591"/>
          </a:xfrm>
          <a:prstGeom prst="ellipse">
            <a:avLst/>
          </a:prstGeom>
          <a:solidFill>
            <a:srgbClr val="00B05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b="1" dirty="0" err="1"/>
              <a:t>bPod</a:t>
            </a:r>
            <a:endParaRPr lang="en-AU" sz="2800" b="1" dirty="0"/>
          </a:p>
        </p:txBody>
      </p:sp>
      <p:sp>
        <p:nvSpPr>
          <p:cNvPr id="2" name="Oval 1">
            <a:extLst>
              <a:ext uri="{FF2B5EF4-FFF2-40B4-BE49-F238E27FC236}">
                <a16:creationId xmlns:a16="http://schemas.microsoft.com/office/drawing/2014/main" id="{B3333D1E-FA23-8662-9654-3EFD1E3830BC}"/>
              </a:ext>
            </a:extLst>
          </p:cNvPr>
          <p:cNvSpPr/>
          <p:nvPr/>
        </p:nvSpPr>
        <p:spPr>
          <a:xfrm>
            <a:off x="1363174" y="2764608"/>
            <a:ext cx="1417591" cy="1417591"/>
          </a:xfrm>
          <a:prstGeom prst="ellipse">
            <a:avLst/>
          </a:prstGeom>
          <a:solidFill>
            <a:srgbClr val="0099FF">
              <a:alpha val="69804"/>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smart </a:t>
            </a:r>
          </a:p>
          <a:p>
            <a:pPr algn="ctr"/>
            <a:r>
              <a:rPr lang="en-AU" dirty="0"/>
              <a:t>badge</a:t>
            </a:r>
          </a:p>
        </p:txBody>
      </p:sp>
      <p:sp>
        <p:nvSpPr>
          <p:cNvPr id="5" name="Oval 4">
            <a:extLst>
              <a:ext uri="{FF2B5EF4-FFF2-40B4-BE49-F238E27FC236}">
                <a16:creationId xmlns:a16="http://schemas.microsoft.com/office/drawing/2014/main" id="{A131D93F-6993-BEA5-E30F-E565CA90A147}"/>
              </a:ext>
            </a:extLst>
          </p:cNvPr>
          <p:cNvSpPr/>
          <p:nvPr/>
        </p:nvSpPr>
        <p:spPr>
          <a:xfrm>
            <a:off x="2361093" y="2258954"/>
            <a:ext cx="1417591" cy="1417591"/>
          </a:xfrm>
          <a:prstGeom prst="ellipse">
            <a:avLst/>
          </a:prstGeom>
          <a:solidFill>
            <a:srgbClr val="0099FF">
              <a:alpha val="69804"/>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smart </a:t>
            </a:r>
          </a:p>
          <a:p>
            <a:pPr algn="ctr"/>
            <a:r>
              <a:rPr lang="en-AU" dirty="0"/>
              <a:t>badge</a:t>
            </a:r>
          </a:p>
        </p:txBody>
      </p:sp>
      <p:sp>
        <p:nvSpPr>
          <p:cNvPr id="6" name="Oval 5">
            <a:extLst>
              <a:ext uri="{FF2B5EF4-FFF2-40B4-BE49-F238E27FC236}">
                <a16:creationId xmlns:a16="http://schemas.microsoft.com/office/drawing/2014/main" id="{135BF8A1-7209-77C1-52D6-26D8C0E6ABBB}"/>
              </a:ext>
            </a:extLst>
          </p:cNvPr>
          <p:cNvSpPr/>
          <p:nvPr/>
        </p:nvSpPr>
        <p:spPr>
          <a:xfrm>
            <a:off x="3246834" y="2987944"/>
            <a:ext cx="1417591" cy="1417591"/>
          </a:xfrm>
          <a:prstGeom prst="ellipse">
            <a:avLst/>
          </a:prstGeom>
          <a:solidFill>
            <a:srgbClr val="0099FF">
              <a:alpha val="69804"/>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smart </a:t>
            </a:r>
          </a:p>
          <a:p>
            <a:pPr algn="ctr"/>
            <a:r>
              <a:rPr lang="en-AU" dirty="0"/>
              <a:t>badge</a:t>
            </a:r>
          </a:p>
        </p:txBody>
      </p:sp>
    </p:spTree>
    <p:extLst>
      <p:ext uri="{BB962C8B-B14F-4D97-AF65-F5344CB8AC3E}">
        <p14:creationId xmlns:p14="http://schemas.microsoft.com/office/powerpoint/2010/main" val="2979911692"/>
      </p:ext>
    </p:extLst>
  </p:cSld>
  <p:clrMapOvr>
    <a:masterClrMapping/>
  </p:clrMapOvr>
  <mc:AlternateContent xmlns:mc="http://schemas.openxmlformats.org/markup-compatibility/2006" xmlns:p14="http://schemas.microsoft.com/office/powerpoint/2010/main">
    <mc:Choice Requires="p14">
      <p:transition>
        <p14:prism dir="u"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3BC71B-7CC8-B225-7C7A-E0F0F10C0CBF}"/>
              </a:ext>
            </a:extLst>
          </p:cNvPr>
          <p:cNvGrpSpPr/>
          <p:nvPr/>
        </p:nvGrpSpPr>
        <p:grpSpPr>
          <a:xfrm>
            <a:off x="3374356" y="4379780"/>
            <a:ext cx="1530065" cy="1530065"/>
            <a:chOff x="1153536" y="1324446"/>
            <a:chExt cx="2817008" cy="2817008"/>
          </a:xfrm>
        </p:grpSpPr>
        <p:sp>
          <p:nvSpPr>
            <p:cNvPr id="5" name="Rectangle: Rounded Corners 4">
              <a:extLst>
                <a:ext uri="{FF2B5EF4-FFF2-40B4-BE49-F238E27FC236}">
                  <a16:creationId xmlns:a16="http://schemas.microsoft.com/office/drawing/2014/main" id="{2E444EBB-ED7B-C3E9-4C22-5795009693D4}"/>
                </a:ext>
              </a:extLst>
            </p:cNvPr>
            <p:cNvSpPr/>
            <p:nvPr/>
          </p:nvSpPr>
          <p:spPr>
            <a:xfrm>
              <a:off x="1153536" y="1324446"/>
              <a:ext cx="2817008" cy="2817008"/>
            </a:xfrm>
            <a:prstGeom prst="roundRect">
              <a:avLst/>
            </a:prstGeom>
            <a:gradFill flip="none" rotWithShape="1">
              <a:gsLst>
                <a:gs pos="0">
                  <a:schemeClr val="bg1"/>
                </a:gs>
                <a:gs pos="50000">
                  <a:schemeClr val="accent2">
                    <a:lumMod val="75000"/>
                  </a:schemeClr>
                </a:gs>
                <a:gs pos="100000">
                  <a:schemeClr val="accent4"/>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 name="Graphic 11" descr="Employee badge with solid fill">
              <a:extLst>
                <a:ext uri="{FF2B5EF4-FFF2-40B4-BE49-F238E27FC236}">
                  <a16:creationId xmlns:a16="http://schemas.microsoft.com/office/drawing/2014/main" id="{D32581E9-85C3-283F-BD12-1BF29F99AE26}"/>
                </a:ext>
              </a:extLst>
            </p:cNvPr>
            <p:cNvGrpSpPr/>
            <p:nvPr/>
          </p:nvGrpSpPr>
          <p:grpSpPr>
            <a:xfrm>
              <a:off x="1795623" y="2080206"/>
              <a:ext cx="1534368" cy="1304212"/>
              <a:chOff x="1795623" y="2080206"/>
              <a:chExt cx="1534368" cy="1304212"/>
            </a:xfrm>
            <a:solidFill>
              <a:schemeClr val="bg1"/>
            </a:solidFill>
          </p:grpSpPr>
          <p:sp>
            <p:nvSpPr>
              <p:cNvPr id="7" name="Freeform: Shape 6">
                <a:extLst>
                  <a:ext uri="{FF2B5EF4-FFF2-40B4-BE49-F238E27FC236}">
                    <a16:creationId xmlns:a16="http://schemas.microsoft.com/office/drawing/2014/main" id="{C3475EFA-6BDE-EFC3-8FFE-CBDC19250BD1}"/>
                  </a:ext>
                </a:extLst>
              </p:cNvPr>
              <p:cNvSpPr/>
              <p:nvPr/>
            </p:nvSpPr>
            <p:spPr>
              <a:xfrm>
                <a:off x="2447730" y="2080206"/>
                <a:ext cx="230155" cy="306873"/>
              </a:xfrm>
              <a:custGeom>
                <a:avLst/>
                <a:gdLst>
                  <a:gd name="connsiteX0" fmla="*/ 153437 w 230155"/>
                  <a:gd name="connsiteY0" fmla="*/ 306874 h 306873"/>
                  <a:gd name="connsiteX1" fmla="*/ 76718 w 230155"/>
                  <a:gd name="connsiteY1" fmla="*/ 306874 h 306873"/>
                  <a:gd name="connsiteX2" fmla="*/ 0 w 230155"/>
                  <a:gd name="connsiteY2" fmla="*/ 230155 h 306873"/>
                  <a:gd name="connsiteX3" fmla="*/ 0 w 230155"/>
                  <a:gd name="connsiteY3" fmla="*/ 76718 h 306873"/>
                  <a:gd name="connsiteX4" fmla="*/ 76718 w 230155"/>
                  <a:gd name="connsiteY4" fmla="*/ 0 h 306873"/>
                  <a:gd name="connsiteX5" fmla="*/ 153437 w 230155"/>
                  <a:gd name="connsiteY5" fmla="*/ 0 h 306873"/>
                  <a:gd name="connsiteX6" fmla="*/ 230155 w 230155"/>
                  <a:gd name="connsiteY6" fmla="*/ 76718 h 306873"/>
                  <a:gd name="connsiteX7" fmla="*/ 230155 w 230155"/>
                  <a:gd name="connsiteY7" fmla="*/ 230155 h 306873"/>
                  <a:gd name="connsiteX8" fmla="*/ 153437 w 230155"/>
                  <a:gd name="connsiteY8" fmla="*/ 306874 h 30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55" h="306873">
                    <a:moveTo>
                      <a:pt x="153437" y="306874"/>
                    </a:moveTo>
                    <a:lnTo>
                      <a:pt x="76718" y="306874"/>
                    </a:lnTo>
                    <a:cubicBezTo>
                      <a:pt x="34523" y="306874"/>
                      <a:pt x="0" y="272350"/>
                      <a:pt x="0" y="230155"/>
                    </a:cubicBezTo>
                    <a:lnTo>
                      <a:pt x="0" y="76718"/>
                    </a:lnTo>
                    <a:cubicBezTo>
                      <a:pt x="0" y="34523"/>
                      <a:pt x="34523" y="0"/>
                      <a:pt x="76718" y="0"/>
                    </a:cubicBezTo>
                    <a:lnTo>
                      <a:pt x="153437" y="0"/>
                    </a:lnTo>
                    <a:cubicBezTo>
                      <a:pt x="195632" y="0"/>
                      <a:pt x="230155" y="34523"/>
                      <a:pt x="230155" y="76718"/>
                    </a:cubicBezTo>
                    <a:lnTo>
                      <a:pt x="230155" y="230155"/>
                    </a:lnTo>
                    <a:cubicBezTo>
                      <a:pt x="230155" y="272350"/>
                      <a:pt x="195632" y="306874"/>
                      <a:pt x="153437" y="306874"/>
                    </a:cubicBezTo>
                    <a:close/>
                  </a:path>
                </a:pathLst>
              </a:custGeom>
              <a:solidFill>
                <a:schemeClr val="bg1"/>
              </a:solidFill>
              <a:ln w="19149" cap="flat">
                <a:no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40AC12AA-2105-B6F9-1078-8B54641744E9}"/>
                  </a:ext>
                </a:extLst>
              </p:cNvPr>
              <p:cNvSpPr/>
              <p:nvPr/>
            </p:nvSpPr>
            <p:spPr>
              <a:xfrm>
                <a:off x="1795623" y="2310361"/>
                <a:ext cx="1534368" cy="1074057"/>
              </a:xfrm>
              <a:custGeom>
                <a:avLst/>
                <a:gdLst>
                  <a:gd name="connsiteX0" fmla="*/ 1380932 w 1534368"/>
                  <a:gd name="connsiteY0" fmla="*/ 460311 h 1074057"/>
                  <a:gd name="connsiteX1" fmla="*/ 920621 w 1534368"/>
                  <a:gd name="connsiteY1" fmla="*/ 460311 h 1074057"/>
                  <a:gd name="connsiteX2" fmla="*/ 920621 w 1534368"/>
                  <a:gd name="connsiteY2" fmla="*/ 383592 h 1074057"/>
                  <a:gd name="connsiteX3" fmla="*/ 1380932 w 1534368"/>
                  <a:gd name="connsiteY3" fmla="*/ 383592 h 1074057"/>
                  <a:gd name="connsiteX4" fmla="*/ 1380932 w 1534368"/>
                  <a:gd name="connsiteY4" fmla="*/ 460311 h 1074057"/>
                  <a:gd name="connsiteX5" fmla="*/ 1380932 w 1534368"/>
                  <a:gd name="connsiteY5" fmla="*/ 690466 h 1074057"/>
                  <a:gd name="connsiteX6" fmla="*/ 920621 w 1534368"/>
                  <a:gd name="connsiteY6" fmla="*/ 690466 h 1074057"/>
                  <a:gd name="connsiteX7" fmla="*/ 920621 w 1534368"/>
                  <a:gd name="connsiteY7" fmla="*/ 613747 h 1074057"/>
                  <a:gd name="connsiteX8" fmla="*/ 1380932 w 1534368"/>
                  <a:gd name="connsiteY8" fmla="*/ 613747 h 1074057"/>
                  <a:gd name="connsiteX9" fmla="*/ 1380932 w 1534368"/>
                  <a:gd name="connsiteY9" fmla="*/ 690466 h 1074057"/>
                  <a:gd name="connsiteX10" fmla="*/ 1380932 w 1534368"/>
                  <a:gd name="connsiteY10" fmla="*/ 920621 h 1074057"/>
                  <a:gd name="connsiteX11" fmla="*/ 920621 w 1534368"/>
                  <a:gd name="connsiteY11" fmla="*/ 920621 h 1074057"/>
                  <a:gd name="connsiteX12" fmla="*/ 920621 w 1534368"/>
                  <a:gd name="connsiteY12" fmla="*/ 843903 h 1074057"/>
                  <a:gd name="connsiteX13" fmla="*/ 1380932 w 1534368"/>
                  <a:gd name="connsiteY13" fmla="*/ 843903 h 1074057"/>
                  <a:gd name="connsiteX14" fmla="*/ 1380932 w 1534368"/>
                  <a:gd name="connsiteY14" fmla="*/ 920621 h 1074057"/>
                  <a:gd name="connsiteX15" fmla="*/ 767184 w 1534368"/>
                  <a:gd name="connsiteY15" fmla="*/ 920621 h 1074057"/>
                  <a:gd name="connsiteX16" fmla="*/ 153437 w 1534368"/>
                  <a:gd name="connsiteY16" fmla="*/ 920621 h 1074057"/>
                  <a:gd name="connsiteX17" fmla="*/ 153437 w 1534368"/>
                  <a:gd name="connsiteY17" fmla="*/ 767184 h 1074057"/>
                  <a:gd name="connsiteX18" fmla="*/ 184124 w 1534368"/>
                  <a:gd name="connsiteY18" fmla="*/ 705809 h 1074057"/>
                  <a:gd name="connsiteX19" fmla="*/ 333725 w 1534368"/>
                  <a:gd name="connsiteY19" fmla="*/ 632927 h 1074057"/>
                  <a:gd name="connsiteX20" fmla="*/ 460311 w 1534368"/>
                  <a:gd name="connsiteY20" fmla="*/ 613747 h 1074057"/>
                  <a:gd name="connsiteX21" fmla="*/ 586896 w 1534368"/>
                  <a:gd name="connsiteY21" fmla="*/ 632927 h 1074057"/>
                  <a:gd name="connsiteX22" fmla="*/ 736497 w 1534368"/>
                  <a:gd name="connsiteY22" fmla="*/ 705809 h 1074057"/>
                  <a:gd name="connsiteX23" fmla="*/ 767184 w 1534368"/>
                  <a:gd name="connsiteY23" fmla="*/ 767184 h 1074057"/>
                  <a:gd name="connsiteX24" fmla="*/ 767184 w 1534368"/>
                  <a:gd name="connsiteY24" fmla="*/ 920621 h 1074057"/>
                  <a:gd name="connsiteX25" fmla="*/ 460311 w 1534368"/>
                  <a:gd name="connsiteY25" fmla="*/ 268514 h 1074057"/>
                  <a:gd name="connsiteX26" fmla="*/ 613747 w 1534368"/>
                  <a:gd name="connsiteY26" fmla="*/ 421951 h 1074057"/>
                  <a:gd name="connsiteX27" fmla="*/ 460311 w 1534368"/>
                  <a:gd name="connsiteY27" fmla="*/ 575388 h 1074057"/>
                  <a:gd name="connsiteX28" fmla="*/ 306874 w 1534368"/>
                  <a:gd name="connsiteY28" fmla="*/ 421951 h 1074057"/>
                  <a:gd name="connsiteX29" fmla="*/ 460311 w 1534368"/>
                  <a:gd name="connsiteY29" fmla="*/ 268514 h 1074057"/>
                  <a:gd name="connsiteX30" fmla="*/ 1457650 w 1534368"/>
                  <a:gd name="connsiteY30" fmla="*/ 0 h 1074057"/>
                  <a:gd name="connsiteX31" fmla="*/ 958980 w 1534368"/>
                  <a:gd name="connsiteY31" fmla="*/ 0 h 1074057"/>
                  <a:gd name="connsiteX32" fmla="*/ 805543 w 1534368"/>
                  <a:gd name="connsiteY32" fmla="*/ 153437 h 1074057"/>
                  <a:gd name="connsiteX33" fmla="*/ 728825 w 1534368"/>
                  <a:gd name="connsiteY33" fmla="*/ 153437 h 1074057"/>
                  <a:gd name="connsiteX34" fmla="*/ 575388 w 1534368"/>
                  <a:gd name="connsiteY34" fmla="*/ 0 h 1074057"/>
                  <a:gd name="connsiteX35" fmla="*/ 76718 w 1534368"/>
                  <a:gd name="connsiteY35" fmla="*/ 0 h 1074057"/>
                  <a:gd name="connsiteX36" fmla="*/ 0 w 1534368"/>
                  <a:gd name="connsiteY36" fmla="*/ 76718 h 1074057"/>
                  <a:gd name="connsiteX37" fmla="*/ 0 w 1534368"/>
                  <a:gd name="connsiteY37" fmla="*/ 997339 h 1074057"/>
                  <a:gd name="connsiteX38" fmla="*/ 76718 w 1534368"/>
                  <a:gd name="connsiteY38" fmla="*/ 1074058 h 1074057"/>
                  <a:gd name="connsiteX39" fmla="*/ 1457650 w 1534368"/>
                  <a:gd name="connsiteY39" fmla="*/ 1074058 h 1074057"/>
                  <a:gd name="connsiteX40" fmla="*/ 1534368 w 1534368"/>
                  <a:gd name="connsiteY40" fmla="*/ 997339 h 1074057"/>
                  <a:gd name="connsiteX41" fmla="*/ 1534368 w 1534368"/>
                  <a:gd name="connsiteY41" fmla="*/ 76718 h 1074057"/>
                  <a:gd name="connsiteX42" fmla="*/ 1457650 w 1534368"/>
                  <a:gd name="connsiteY42" fmla="*/ 0 h 107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34368" h="1074057">
                    <a:moveTo>
                      <a:pt x="1380932" y="460311"/>
                    </a:moveTo>
                    <a:lnTo>
                      <a:pt x="920621" y="460311"/>
                    </a:lnTo>
                    <a:lnTo>
                      <a:pt x="920621" y="383592"/>
                    </a:lnTo>
                    <a:lnTo>
                      <a:pt x="1380932" y="383592"/>
                    </a:lnTo>
                    <a:lnTo>
                      <a:pt x="1380932" y="460311"/>
                    </a:lnTo>
                    <a:close/>
                    <a:moveTo>
                      <a:pt x="1380932" y="690466"/>
                    </a:moveTo>
                    <a:lnTo>
                      <a:pt x="920621" y="690466"/>
                    </a:lnTo>
                    <a:lnTo>
                      <a:pt x="920621" y="613747"/>
                    </a:lnTo>
                    <a:lnTo>
                      <a:pt x="1380932" y="613747"/>
                    </a:lnTo>
                    <a:lnTo>
                      <a:pt x="1380932" y="690466"/>
                    </a:lnTo>
                    <a:close/>
                    <a:moveTo>
                      <a:pt x="1380932" y="920621"/>
                    </a:moveTo>
                    <a:lnTo>
                      <a:pt x="920621" y="920621"/>
                    </a:lnTo>
                    <a:lnTo>
                      <a:pt x="920621" y="843903"/>
                    </a:lnTo>
                    <a:lnTo>
                      <a:pt x="1380932" y="843903"/>
                    </a:lnTo>
                    <a:lnTo>
                      <a:pt x="1380932" y="920621"/>
                    </a:lnTo>
                    <a:close/>
                    <a:moveTo>
                      <a:pt x="767184" y="920621"/>
                    </a:moveTo>
                    <a:lnTo>
                      <a:pt x="153437" y="920621"/>
                    </a:lnTo>
                    <a:lnTo>
                      <a:pt x="153437" y="767184"/>
                    </a:lnTo>
                    <a:cubicBezTo>
                      <a:pt x="153437" y="744169"/>
                      <a:pt x="164945" y="721153"/>
                      <a:pt x="184124" y="705809"/>
                    </a:cubicBezTo>
                    <a:cubicBezTo>
                      <a:pt x="226319" y="675122"/>
                      <a:pt x="280022" y="648271"/>
                      <a:pt x="333725" y="632927"/>
                    </a:cubicBezTo>
                    <a:cubicBezTo>
                      <a:pt x="375920" y="621419"/>
                      <a:pt x="418115" y="613747"/>
                      <a:pt x="460311" y="613747"/>
                    </a:cubicBezTo>
                    <a:cubicBezTo>
                      <a:pt x="506342" y="613747"/>
                      <a:pt x="548537" y="621419"/>
                      <a:pt x="586896" y="632927"/>
                    </a:cubicBezTo>
                    <a:cubicBezTo>
                      <a:pt x="640599" y="648271"/>
                      <a:pt x="694302" y="671286"/>
                      <a:pt x="736497" y="705809"/>
                    </a:cubicBezTo>
                    <a:cubicBezTo>
                      <a:pt x="755676" y="721153"/>
                      <a:pt x="767184" y="744169"/>
                      <a:pt x="767184" y="767184"/>
                    </a:cubicBezTo>
                    <a:lnTo>
                      <a:pt x="767184" y="920621"/>
                    </a:lnTo>
                    <a:close/>
                    <a:moveTo>
                      <a:pt x="460311" y="268514"/>
                    </a:moveTo>
                    <a:cubicBezTo>
                      <a:pt x="544701" y="268514"/>
                      <a:pt x="613747" y="337561"/>
                      <a:pt x="613747" y="421951"/>
                    </a:cubicBezTo>
                    <a:cubicBezTo>
                      <a:pt x="613747" y="506342"/>
                      <a:pt x="544701" y="575388"/>
                      <a:pt x="460311" y="575388"/>
                    </a:cubicBezTo>
                    <a:cubicBezTo>
                      <a:pt x="375920" y="575388"/>
                      <a:pt x="306874" y="506342"/>
                      <a:pt x="306874" y="421951"/>
                    </a:cubicBezTo>
                    <a:cubicBezTo>
                      <a:pt x="306874" y="337561"/>
                      <a:pt x="375920" y="268514"/>
                      <a:pt x="460311" y="268514"/>
                    </a:cubicBezTo>
                    <a:close/>
                    <a:moveTo>
                      <a:pt x="1457650" y="0"/>
                    </a:moveTo>
                    <a:lnTo>
                      <a:pt x="958980" y="0"/>
                    </a:lnTo>
                    <a:cubicBezTo>
                      <a:pt x="958980" y="84390"/>
                      <a:pt x="889934" y="153437"/>
                      <a:pt x="805543" y="153437"/>
                    </a:cubicBezTo>
                    <a:lnTo>
                      <a:pt x="728825" y="153437"/>
                    </a:lnTo>
                    <a:cubicBezTo>
                      <a:pt x="644435" y="153437"/>
                      <a:pt x="575388" y="84390"/>
                      <a:pt x="575388" y="0"/>
                    </a:cubicBezTo>
                    <a:lnTo>
                      <a:pt x="76718" y="0"/>
                    </a:lnTo>
                    <a:cubicBezTo>
                      <a:pt x="34523" y="0"/>
                      <a:pt x="0" y="34523"/>
                      <a:pt x="0" y="76718"/>
                    </a:cubicBezTo>
                    <a:lnTo>
                      <a:pt x="0" y="997339"/>
                    </a:lnTo>
                    <a:cubicBezTo>
                      <a:pt x="0" y="1039535"/>
                      <a:pt x="34523" y="1074058"/>
                      <a:pt x="76718" y="1074058"/>
                    </a:cubicBezTo>
                    <a:lnTo>
                      <a:pt x="1457650" y="1074058"/>
                    </a:lnTo>
                    <a:cubicBezTo>
                      <a:pt x="1499845" y="1074058"/>
                      <a:pt x="1534368" y="1039535"/>
                      <a:pt x="1534368" y="997339"/>
                    </a:cubicBezTo>
                    <a:lnTo>
                      <a:pt x="1534368" y="76718"/>
                    </a:lnTo>
                    <a:cubicBezTo>
                      <a:pt x="1534368" y="34523"/>
                      <a:pt x="1499845" y="0"/>
                      <a:pt x="1457650" y="0"/>
                    </a:cubicBezTo>
                    <a:close/>
                  </a:path>
                </a:pathLst>
              </a:custGeom>
              <a:solidFill>
                <a:schemeClr val="bg1"/>
              </a:solidFill>
              <a:ln w="19149" cap="flat">
                <a:noFill/>
                <a:prstDash val="solid"/>
                <a:miter/>
              </a:ln>
            </p:spPr>
            <p:txBody>
              <a:bodyPr rtlCol="0" anchor="ctr"/>
              <a:lstStyle/>
              <a:p>
                <a:endParaRPr lang="en-AU"/>
              </a:p>
            </p:txBody>
          </p:sp>
        </p:grpSp>
      </p:grpSp>
      <p:grpSp>
        <p:nvGrpSpPr>
          <p:cNvPr id="9" name="Group 8">
            <a:extLst>
              <a:ext uri="{FF2B5EF4-FFF2-40B4-BE49-F238E27FC236}">
                <a16:creationId xmlns:a16="http://schemas.microsoft.com/office/drawing/2014/main" id="{F4750109-2A12-B0A7-8C95-68571ED65C40}"/>
              </a:ext>
            </a:extLst>
          </p:cNvPr>
          <p:cNvGrpSpPr/>
          <p:nvPr/>
        </p:nvGrpSpPr>
        <p:grpSpPr>
          <a:xfrm>
            <a:off x="5330967" y="4379782"/>
            <a:ext cx="1530065" cy="1530065"/>
            <a:chOff x="4687496" y="1324446"/>
            <a:chExt cx="2817008" cy="2817008"/>
          </a:xfrm>
        </p:grpSpPr>
        <p:sp>
          <p:nvSpPr>
            <p:cNvPr id="10" name="Rectangle: Rounded Corners 9">
              <a:extLst>
                <a:ext uri="{FF2B5EF4-FFF2-40B4-BE49-F238E27FC236}">
                  <a16:creationId xmlns:a16="http://schemas.microsoft.com/office/drawing/2014/main" id="{156935CA-9221-B9FA-E4C6-52855EBEA317}"/>
                </a:ext>
              </a:extLst>
            </p:cNvPr>
            <p:cNvSpPr/>
            <p:nvPr/>
          </p:nvSpPr>
          <p:spPr>
            <a:xfrm>
              <a:off x="4687496" y="1324446"/>
              <a:ext cx="2817008" cy="2817008"/>
            </a:xfrm>
            <a:prstGeom prst="roundRect">
              <a:avLst/>
            </a:prstGeom>
            <a:gradFill flip="none" rotWithShape="1">
              <a:gsLst>
                <a:gs pos="0">
                  <a:schemeClr val="bg1"/>
                </a:gs>
                <a:gs pos="50000">
                  <a:srgbClr val="00B050"/>
                </a:gs>
                <a:gs pos="100000">
                  <a:schemeClr val="accent6">
                    <a:lumMod val="60000"/>
                    <a:lumOff val="40000"/>
                  </a:schemeClr>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Graphic 10" descr="Hammer with solid fill">
              <a:extLst>
                <a:ext uri="{FF2B5EF4-FFF2-40B4-BE49-F238E27FC236}">
                  <a16:creationId xmlns:a16="http://schemas.microsoft.com/office/drawing/2014/main" id="{0EFB8BD5-F352-3086-EC13-0346BDBA51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489" y="1817913"/>
              <a:ext cx="1835021" cy="1835021"/>
            </a:xfrm>
            <a:prstGeom prst="rect">
              <a:avLst/>
            </a:prstGeom>
          </p:spPr>
        </p:pic>
      </p:grpSp>
      <p:grpSp>
        <p:nvGrpSpPr>
          <p:cNvPr id="12" name="Group 11">
            <a:extLst>
              <a:ext uri="{FF2B5EF4-FFF2-40B4-BE49-F238E27FC236}">
                <a16:creationId xmlns:a16="http://schemas.microsoft.com/office/drawing/2014/main" id="{97FD5604-D2FC-6564-155F-DD570F113D33}"/>
              </a:ext>
            </a:extLst>
          </p:cNvPr>
          <p:cNvGrpSpPr/>
          <p:nvPr/>
        </p:nvGrpSpPr>
        <p:grpSpPr>
          <a:xfrm>
            <a:off x="7287578" y="4379781"/>
            <a:ext cx="1530065" cy="1530065"/>
            <a:chOff x="8221456" y="1324446"/>
            <a:chExt cx="2817008" cy="2817008"/>
          </a:xfrm>
        </p:grpSpPr>
        <p:sp>
          <p:nvSpPr>
            <p:cNvPr id="13" name="Rectangle: Rounded Corners 12">
              <a:extLst>
                <a:ext uri="{FF2B5EF4-FFF2-40B4-BE49-F238E27FC236}">
                  <a16:creationId xmlns:a16="http://schemas.microsoft.com/office/drawing/2014/main" id="{B4C8003E-DD2F-2C22-4D14-27C95145CB9E}"/>
                </a:ext>
              </a:extLst>
            </p:cNvPr>
            <p:cNvSpPr/>
            <p:nvPr/>
          </p:nvSpPr>
          <p:spPr>
            <a:xfrm>
              <a:off x="8221456" y="1324446"/>
              <a:ext cx="2817008" cy="2817008"/>
            </a:xfrm>
            <a:prstGeom prst="roundRect">
              <a:avLst/>
            </a:prstGeom>
            <a:gradFill flip="none" rotWithShape="1">
              <a:gsLst>
                <a:gs pos="0">
                  <a:schemeClr val="bg1"/>
                </a:gs>
                <a:gs pos="50000">
                  <a:srgbClr val="0070C0"/>
                </a:gs>
                <a:gs pos="100000">
                  <a:srgbClr val="00B0F0"/>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Graphic 13" descr="Flag with solid fill">
              <a:extLst>
                <a:ext uri="{FF2B5EF4-FFF2-40B4-BE49-F238E27FC236}">
                  <a16:creationId xmlns:a16="http://schemas.microsoft.com/office/drawing/2014/main" id="{D3BF99AB-EC14-31D0-E7E2-84890F354B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5560" y="1818681"/>
              <a:ext cx="1834253" cy="1834253"/>
            </a:xfrm>
            <a:prstGeom prst="rect">
              <a:avLst/>
            </a:prstGeom>
          </p:spPr>
        </p:pic>
      </p:grpSp>
      <p:sp>
        <p:nvSpPr>
          <p:cNvPr id="16" name="Title 15">
            <a:extLst>
              <a:ext uri="{FF2B5EF4-FFF2-40B4-BE49-F238E27FC236}">
                <a16:creationId xmlns:a16="http://schemas.microsoft.com/office/drawing/2014/main" id="{FD12056A-6F55-BCCA-4CAB-F809C2FA7851}"/>
              </a:ext>
            </a:extLst>
          </p:cNvPr>
          <p:cNvSpPr>
            <a:spLocks noGrp="1"/>
          </p:cNvSpPr>
          <p:nvPr>
            <p:ph type="title"/>
          </p:nvPr>
        </p:nvSpPr>
        <p:spPr/>
        <p:txBody>
          <a:bodyPr/>
          <a:lstStyle/>
          <a:p>
            <a:endParaRPr lang="en-AU"/>
          </a:p>
        </p:txBody>
      </p:sp>
      <p:sp>
        <p:nvSpPr>
          <p:cNvPr id="17" name="Title 1">
            <a:extLst>
              <a:ext uri="{FF2B5EF4-FFF2-40B4-BE49-F238E27FC236}">
                <a16:creationId xmlns:a16="http://schemas.microsoft.com/office/drawing/2014/main" id="{4EA66F2F-5732-21D6-03E8-E1F68FA94923}"/>
              </a:ext>
            </a:extLst>
          </p:cNvPr>
          <p:cNvSpPr txBox="1">
            <a:spLocks/>
          </p:cNvSpPr>
          <p:nvPr/>
        </p:nvSpPr>
        <p:spPr>
          <a:xfrm>
            <a:off x="4329197" y="2766218"/>
            <a:ext cx="353360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11500" dirty="0" err="1">
                <a:latin typeface="Dubai Medium" panose="020B0603030403030204" pitchFamily="34" charset="-78"/>
                <a:cs typeface="Dubai Medium" panose="020B0603030403030204" pitchFamily="34" charset="-78"/>
              </a:rPr>
              <a:t>bPod</a:t>
            </a:r>
            <a:endParaRPr lang="en-AU" sz="11500"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415840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321FA-94F8-5605-D200-681E8E21C029}"/>
              </a:ext>
            </a:extLst>
          </p:cNvPr>
          <p:cNvSpPr>
            <a:spLocks noGrp="1"/>
          </p:cNvSpPr>
          <p:nvPr>
            <p:ph type="title"/>
          </p:nvPr>
        </p:nvSpPr>
        <p:spPr/>
        <p:txBody>
          <a:bodyPr/>
          <a:lstStyle/>
          <a:p>
            <a:endParaRPr lang="en-AU"/>
          </a:p>
        </p:txBody>
      </p:sp>
      <p:sp>
        <p:nvSpPr>
          <p:cNvPr id="6" name="Title 1">
            <a:extLst>
              <a:ext uri="{FF2B5EF4-FFF2-40B4-BE49-F238E27FC236}">
                <a16:creationId xmlns:a16="http://schemas.microsoft.com/office/drawing/2014/main" id="{AB86C043-B2A1-4427-25FD-F2EF7108EC81}"/>
              </a:ext>
            </a:extLst>
          </p:cNvPr>
          <p:cNvSpPr txBox="1">
            <a:spLocks/>
          </p:cNvSpPr>
          <p:nvPr/>
        </p:nvSpPr>
        <p:spPr>
          <a:xfrm>
            <a:off x="0" y="2766218"/>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11500" dirty="0">
                <a:latin typeface="Dubai Medium" panose="020B0603030403030204" pitchFamily="34" charset="-78"/>
                <a:cs typeface="Dubai Medium" panose="020B0603030403030204" pitchFamily="34" charset="-78"/>
              </a:rPr>
              <a:t>Revolutionary UI</a:t>
            </a:r>
            <a:endParaRPr lang="en-AU" sz="11500" dirty="0">
              <a:latin typeface="Dubai Medium" panose="020B0603030403030204" pitchFamily="34" charset="-78"/>
              <a:cs typeface="Dubai Medium" panose="020B0603030403030204" pitchFamily="34" charset="-78"/>
            </a:endParaRPr>
          </a:p>
        </p:txBody>
      </p:sp>
      <p:sp>
        <p:nvSpPr>
          <p:cNvPr id="8" name="Title 1">
            <a:extLst>
              <a:ext uri="{FF2B5EF4-FFF2-40B4-BE49-F238E27FC236}">
                <a16:creationId xmlns:a16="http://schemas.microsoft.com/office/drawing/2014/main" id="{E1C1DFB0-B98E-6C65-2815-8CC6ED723326}"/>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AU" dirty="0"/>
              <a:t>Years of testing on hackers</a:t>
            </a:r>
          </a:p>
        </p:txBody>
      </p:sp>
    </p:spTree>
    <p:extLst>
      <p:ext uri="{BB962C8B-B14F-4D97-AF65-F5344CB8AC3E}">
        <p14:creationId xmlns:p14="http://schemas.microsoft.com/office/powerpoint/2010/main" val="2876555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321FA-94F8-5605-D200-681E8E21C029}"/>
              </a:ext>
            </a:extLst>
          </p:cNvPr>
          <p:cNvSpPr>
            <a:spLocks noGrp="1"/>
          </p:cNvSpPr>
          <p:nvPr>
            <p:ph type="title"/>
          </p:nvPr>
        </p:nvSpPr>
        <p:spPr/>
        <p:txBody>
          <a:bodyPr/>
          <a:lstStyle/>
          <a:p>
            <a:endParaRPr lang="en-AU"/>
          </a:p>
        </p:txBody>
      </p:sp>
      <p:pic>
        <p:nvPicPr>
          <p:cNvPr id="2" name="Picture 2">
            <a:extLst>
              <a:ext uri="{FF2B5EF4-FFF2-40B4-BE49-F238E27FC236}">
                <a16:creationId xmlns:a16="http://schemas.microsoft.com/office/drawing/2014/main" id="{6F51C4E5-A334-B720-D72D-4C88A4525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62" y="1200212"/>
            <a:ext cx="2894111" cy="38565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E1079B4-49D1-8DDE-2009-BE32EA3D9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618" y="1747668"/>
            <a:ext cx="2509334" cy="29095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54FFB3B-7874-9189-A436-E09B87E821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91"/>
          <a:stretch/>
        </p:blipFill>
        <p:spPr bwMode="auto">
          <a:xfrm>
            <a:off x="5821054" y="1584494"/>
            <a:ext cx="2894112" cy="36254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D6F3C1A-5825-0D07-D54C-0478B8A39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4868" y="1673740"/>
            <a:ext cx="3877132" cy="290952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388CBA2E-CC9D-87CE-2810-3799B8DB4424}"/>
              </a:ext>
            </a:extLst>
          </p:cNvPr>
          <p:cNvSpPr txBox="1">
            <a:spLocks/>
          </p:cNvSpPr>
          <p:nvPr/>
        </p:nvSpPr>
        <p:spPr>
          <a:xfrm>
            <a:off x="650034" y="4931609"/>
            <a:ext cx="2291366" cy="55659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2016</a:t>
            </a:r>
            <a:endParaRPr lang="en-AU" dirty="0"/>
          </a:p>
        </p:txBody>
      </p:sp>
      <p:sp>
        <p:nvSpPr>
          <p:cNvPr id="10" name="Title 1">
            <a:extLst>
              <a:ext uri="{FF2B5EF4-FFF2-40B4-BE49-F238E27FC236}">
                <a16:creationId xmlns:a16="http://schemas.microsoft.com/office/drawing/2014/main" id="{8CCD9125-3543-358E-BA94-2B60D8FE8576}"/>
              </a:ext>
            </a:extLst>
          </p:cNvPr>
          <p:cNvSpPr txBox="1">
            <a:spLocks/>
          </p:cNvSpPr>
          <p:nvPr/>
        </p:nvSpPr>
        <p:spPr>
          <a:xfrm>
            <a:off x="3469602" y="4931608"/>
            <a:ext cx="2291366" cy="55659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2018</a:t>
            </a:r>
            <a:endParaRPr lang="en-AU" dirty="0"/>
          </a:p>
        </p:txBody>
      </p:sp>
      <p:sp>
        <p:nvSpPr>
          <p:cNvPr id="11" name="Title 1">
            <a:extLst>
              <a:ext uri="{FF2B5EF4-FFF2-40B4-BE49-F238E27FC236}">
                <a16:creationId xmlns:a16="http://schemas.microsoft.com/office/drawing/2014/main" id="{68AC1C28-0E9F-C68A-6606-9D1BE3C8401A}"/>
              </a:ext>
            </a:extLst>
          </p:cNvPr>
          <p:cNvSpPr txBox="1">
            <a:spLocks/>
          </p:cNvSpPr>
          <p:nvPr/>
        </p:nvSpPr>
        <p:spPr>
          <a:xfrm>
            <a:off x="6289170" y="4931608"/>
            <a:ext cx="2291366" cy="55659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2019</a:t>
            </a:r>
            <a:endParaRPr lang="en-AU" dirty="0"/>
          </a:p>
        </p:txBody>
      </p:sp>
      <p:sp>
        <p:nvSpPr>
          <p:cNvPr id="12" name="Title 1">
            <a:extLst>
              <a:ext uri="{FF2B5EF4-FFF2-40B4-BE49-F238E27FC236}">
                <a16:creationId xmlns:a16="http://schemas.microsoft.com/office/drawing/2014/main" id="{12EBDBB7-9C19-B78F-D00C-6D973809238E}"/>
              </a:ext>
            </a:extLst>
          </p:cNvPr>
          <p:cNvSpPr txBox="1">
            <a:spLocks/>
          </p:cNvSpPr>
          <p:nvPr/>
        </p:nvSpPr>
        <p:spPr>
          <a:xfrm>
            <a:off x="9108738" y="4931608"/>
            <a:ext cx="2291366" cy="55659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2021</a:t>
            </a:r>
            <a:endParaRPr lang="en-AU" dirty="0"/>
          </a:p>
        </p:txBody>
      </p:sp>
    </p:spTree>
    <p:extLst>
      <p:ext uri="{BB962C8B-B14F-4D97-AF65-F5344CB8AC3E}">
        <p14:creationId xmlns:p14="http://schemas.microsoft.com/office/powerpoint/2010/main" val="2884419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321FA-94F8-5605-D200-681E8E21C029}"/>
              </a:ext>
            </a:extLst>
          </p:cNvPr>
          <p:cNvSpPr>
            <a:spLocks noGrp="1"/>
          </p:cNvSpPr>
          <p:nvPr>
            <p:ph type="title"/>
          </p:nvPr>
        </p:nvSpPr>
        <p:spPr/>
        <p:txBody>
          <a:bodyPr/>
          <a:lstStyle/>
          <a:p>
            <a:pPr algn="ctr"/>
            <a:r>
              <a:rPr lang="en-AU" dirty="0"/>
              <a:t>Single point of failure</a:t>
            </a:r>
          </a:p>
        </p:txBody>
      </p:sp>
      <p:pic>
        <p:nvPicPr>
          <p:cNvPr id="3" name="Picture 2">
            <a:extLst>
              <a:ext uri="{FF2B5EF4-FFF2-40B4-BE49-F238E27FC236}">
                <a16:creationId xmlns:a16="http://schemas.microsoft.com/office/drawing/2014/main" id="{EE1079B4-49D1-8DDE-2009-BE32EA3D9F0F}"/>
              </a:ext>
            </a:extLst>
          </p:cNvPr>
          <p:cNvPicPr>
            <a:picLocks noChangeAspect="1" noChangeArrowheads="1"/>
          </p:cNvPicPr>
          <p:nvPr/>
        </p:nvPicPr>
        <p:blipFill>
          <a:blip r:embed="rId3">
            <a:alphaModFix amt="10000"/>
            <a:extLst>
              <a:ext uri="{28A0092B-C50C-407E-A947-70E740481C1C}">
                <a14:useLocalDpi xmlns:a14="http://schemas.microsoft.com/office/drawing/2010/main" val="0"/>
              </a:ext>
            </a:extLst>
          </a:blip>
          <a:srcRect/>
          <a:stretch>
            <a:fillRect/>
          </a:stretch>
        </p:blipFill>
        <p:spPr bwMode="auto">
          <a:xfrm>
            <a:off x="3360618" y="1747668"/>
            <a:ext cx="2509334" cy="290952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388CBA2E-CC9D-87CE-2810-3799B8DB4424}"/>
              </a:ext>
            </a:extLst>
          </p:cNvPr>
          <p:cNvSpPr txBox="1">
            <a:spLocks/>
          </p:cNvSpPr>
          <p:nvPr/>
        </p:nvSpPr>
        <p:spPr>
          <a:xfrm>
            <a:off x="650034" y="4931609"/>
            <a:ext cx="2291366" cy="55659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2016</a:t>
            </a:r>
            <a:endParaRPr lang="en-AU" dirty="0"/>
          </a:p>
        </p:txBody>
      </p:sp>
      <p:sp>
        <p:nvSpPr>
          <p:cNvPr id="10" name="Title 1">
            <a:extLst>
              <a:ext uri="{FF2B5EF4-FFF2-40B4-BE49-F238E27FC236}">
                <a16:creationId xmlns:a16="http://schemas.microsoft.com/office/drawing/2014/main" id="{8CCD9125-3543-358E-BA94-2B60D8FE8576}"/>
              </a:ext>
            </a:extLst>
          </p:cNvPr>
          <p:cNvSpPr txBox="1">
            <a:spLocks/>
          </p:cNvSpPr>
          <p:nvPr/>
        </p:nvSpPr>
        <p:spPr>
          <a:xfrm>
            <a:off x="3469602" y="4931608"/>
            <a:ext cx="2291366" cy="55659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2018</a:t>
            </a:r>
            <a:endParaRPr lang="en-AU" dirty="0"/>
          </a:p>
        </p:txBody>
      </p:sp>
      <p:sp>
        <p:nvSpPr>
          <p:cNvPr id="11" name="Title 1">
            <a:extLst>
              <a:ext uri="{FF2B5EF4-FFF2-40B4-BE49-F238E27FC236}">
                <a16:creationId xmlns:a16="http://schemas.microsoft.com/office/drawing/2014/main" id="{68AC1C28-0E9F-C68A-6606-9D1BE3C8401A}"/>
              </a:ext>
            </a:extLst>
          </p:cNvPr>
          <p:cNvSpPr txBox="1">
            <a:spLocks/>
          </p:cNvSpPr>
          <p:nvPr/>
        </p:nvSpPr>
        <p:spPr>
          <a:xfrm>
            <a:off x="6289170" y="4931608"/>
            <a:ext cx="2291366" cy="55659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2019</a:t>
            </a:r>
            <a:endParaRPr lang="en-AU" dirty="0"/>
          </a:p>
        </p:txBody>
      </p:sp>
      <p:sp>
        <p:nvSpPr>
          <p:cNvPr id="12" name="Title 1">
            <a:extLst>
              <a:ext uri="{FF2B5EF4-FFF2-40B4-BE49-F238E27FC236}">
                <a16:creationId xmlns:a16="http://schemas.microsoft.com/office/drawing/2014/main" id="{12EBDBB7-9C19-B78F-D00C-6D973809238E}"/>
              </a:ext>
            </a:extLst>
          </p:cNvPr>
          <p:cNvSpPr txBox="1">
            <a:spLocks/>
          </p:cNvSpPr>
          <p:nvPr/>
        </p:nvSpPr>
        <p:spPr>
          <a:xfrm>
            <a:off x="9108738" y="4931608"/>
            <a:ext cx="2291366" cy="55659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2021</a:t>
            </a:r>
            <a:endParaRPr lang="en-AU" dirty="0"/>
          </a:p>
        </p:txBody>
      </p:sp>
      <p:pic>
        <p:nvPicPr>
          <p:cNvPr id="6" name="Picture 2">
            <a:extLst>
              <a:ext uri="{FF2B5EF4-FFF2-40B4-BE49-F238E27FC236}">
                <a16:creationId xmlns:a16="http://schemas.microsoft.com/office/drawing/2014/main" id="{B3E64CCF-CC1D-105D-979D-E0BDC3BFEE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25" t="35627" r="18712" b="35320"/>
          <a:stretch/>
        </p:blipFill>
        <p:spPr bwMode="auto">
          <a:xfrm>
            <a:off x="1360073" y="2576747"/>
            <a:ext cx="1373622" cy="11204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FBE886B-80DD-17E8-EA55-1A50535C2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193" t="64744" r="8110" b="16321"/>
          <a:stretch/>
        </p:blipFill>
        <p:spPr bwMode="auto">
          <a:xfrm>
            <a:off x="2284022" y="3697209"/>
            <a:ext cx="714777" cy="73026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Cmd Terminal outline">
            <a:extLst>
              <a:ext uri="{FF2B5EF4-FFF2-40B4-BE49-F238E27FC236}">
                <a16:creationId xmlns:a16="http://schemas.microsoft.com/office/drawing/2014/main" id="{477A685A-33F2-A189-6426-D8E9BFC3C7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027" y="2576747"/>
            <a:ext cx="1535208" cy="1535208"/>
          </a:xfrm>
          <a:prstGeom prst="rect">
            <a:avLst/>
          </a:prstGeom>
        </p:spPr>
      </p:pic>
      <p:pic>
        <p:nvPicPr>
          <p:cNvPr id="16" name="Picture 15">
            <a:extLst>
              <a:ext uri="{FF2B5EF4-FFF2-40B4-BE49-F238E27FC236}">
                <a16:creationId xmlns:a16="http://schemas.microsoft.com/office/drawing/2014/main" id="{0FBA5564-E43D-C8CD-BD57-22B1843D01B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20" b="50339"/>
          <a:stretch/>
        </p:blipFill>
        <p:spPr bwMode="auto">
          <a:xfrm>
            <a:off x="5821054" y="2178903"/>
            <a:ext cx="2894112" cy="10300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BDFD0FA-EC25-7B01-94F1-135423A8FBF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702" t="53074" r="32129" b="39419"/>
          <a:stretch/>
        </p:blipFill>
        <p:spPr bwMode="auto">
          <a:xfrm>
            <a:off x="6916440" y="3357649"/>
            <a:ext cx="873148" cy="2913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8D738C1-AFDA-C006-DA45-9EE05F7294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417" t="20094" r="50488" b="29824"/>
          <a:stretch/>
        </p:blipFill>
        <p:spPr bwMode="auto">
          <a:xfrm>
            <a:off x="9590650" y="2270717"/>
            <a:ext cx="662784" cy="14571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9E540A19-8A58-5F11-4D11-0819AD8FDFD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9782" t="17203" r="34034" b="61776"/>
          <a:stretch/>
        </p:blipFill>
        <p:spPr bwMode="auto">
          <a:xfrm>
            <a:off x="10253434" y="2153962"/>
            <a:ext cx="627457" cy="61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00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321FA-94F8-5605-D200-681E8E21C029}"/>
              </a:ext>
            </a:extLst>
          </p:cNvPr>
          <p:cNvSpPr>
            <a:spLocks noGrp="1"/>
          </p:cNvSpPr>
          <p:nvPr>
            <p:ph type="title"/>
          </p:nvPr>
        </p:nvSpPr>
        <p:spPr/>
        <p:txBody>
          <a:bodyPr/>
          <a:lstStyle/>
          <a:p>
            <a:pPr algn="ctr"/>
            <a:r>
              <a:rPr lang="en-AU" dirty="0"/>
              <a:t>Redundancy</a:t>
            </a:r>
          </a:p>
        </p:txBody>
      </p:sp>
      <p:pic>
        <p:nvPicPr>
          <p:cNvPr id="4" name="Graphic 3" descr="Monitor with solid fill">
            <a:extLst>
              <a:ext uri="{FF2B5EF4-FFF2-40B4-BE49-F238E27FC236}">
                <a16:creationId xmlns:a16="http://schemas.microsoft.com/office/drawing/2014/main" id="{0FAB17D9-DC92-728B-721D-EEA379D8E2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91822" y="1947848"/>
            <a:ext cx="1992659" cy="1992659"/>
          </a:xfrm>
          <a:prstGeom prst="rect">
            <a:avLst/>
          </a:prstGeom>
        </p:spPr>
      </p:pic>
      <p:pic>
        <p:nvPicPr>
          <p:cNvPr id="13" name="Graphic 12" descr="Touchscreen outline">
            <a:extLst>
              <a:ext uri="{FF2B5EF4-FFF2-40B4-BE49-F238E27FC236}">
                <a16:creationId xmlns:a16="http://schemas.microsoft.com/office/drawing/2014/main" id="{64852AE9-2BF3-494B-3DB7-0655BC1C15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32731" y="3785144"/>
            <a:ext cx="1910840" cy="1910840"/>
          </a:xfrm>
          <a:prstGeom prst="rect">
            <a:avLst/>
          </a:prstGeom>
        </p:spPr>
      </p:pic>
      <p:pic>
        <p:nvPicPr>
          <p:cNvPr id="15" name="Graphic 14" descr="Cmd Terminal outline">
            <a:extLst>
              <a:ext uri="{FF2B5EF4-FFF2-40B4-BE49-F238E27FC236}">
                <a16:creationId xmlns:a16="http://schemas.microsoft.com/office/drawing/2014/main" id="{E925DB8F-7E40-DF07-5C9C-2F77F192A0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77260" y="1724991"/>
            <a:ext cx="2215516" cy="2215516"/>
          </a:xfrm>
          <a:prstGeom prst="rect">
            <a:avLst/>
          </a:prstGeom>
        </p:spPr>
      </p:pic>
      <p:pic>
        <p:nvPicPr>
          <p:cNvPr id="21" name="Graphic 20" descr="Keyboard outline">
            <a:extLst>
              <a:ext uri="{FF2B5EF4-FFF2-40B4-BE49-F238E27FC236}">
                <a16:creationId xmlns:a16="http://schemas.microsoft.com/office/drawing/2014/main" id="{A860C94C-D7B6-0F7C-4F75-44292C1186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76364" y="3785144"/>
            <a:ext cx="2116412" cy="2116412"/>
          </a:xfrm>
          <a:prstGeom prst="rect">
            <a:avLst/>
          </a:prstGeom>
        </p:spPr>
      </p:pic>
      <p:sp>
        <p:nvSpPr>
          <p:cNvPr id="22" name="Cross 21">
            <a:extLst>
              <a:ext uri="{FF2B5EF4-FFF2-40B4-BE49-F238E27FC236}">
                <a16:creationId xmlns:a16="http://schemas.microsoft.com/office/drawing/2014/main" id="{FC07CB44-C8DA-9361-14CC-CB763D22B773}"/>
              </a:ext>
            </a:extLst>
          </p:cNvPr>
          <p:cNvSpPr/>
          <p:nvPr/>
        </p:nvSpPr>
        <p:spPr>
          <a:xfrm>
            <a:off x="5198788" y="2531788"/>
            <a:ext cx="1794424" cy="1794424"/>
          </a:xfrm>
          <a:prstGeom prst="plus">
            <a:avLst>
              <a:gd name="adj" fmla="val 3955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14734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CDACD-27EA-86AA-2734-C2CC8429AE07}"/>
              </a:ext>
            </a:extLst>
          </p:cNvPr>
          <p:cNvSpPr>
            <a:spLocks noGrp="1"/>
          </p:cNvSpPr>
          <p:nvPr>
            <p:ph type="title"/>
          </p:nvPr>
        </p:nvSpPr>
        <p:spPr/>
        <p:txBody>
          <a:bodyPr/>
          <a:lstStyle/>
          <a:p>
            <a:endParaRPr lang="en-AU"/>
          </a:p>
        </p:txBody>
      </p:sp>
      <p:pic>
        <p:nvPicPr>
          <p:cNvPr id="6" name="Picture 2">
            <a:extLst>
              <a:ext uri="{FF2B5EF4-FFF2-40B4-BE49-F238E27FC236}">
                <a16:creationId xmlns:a16="http://schemas.microsoft.com/office/drawing/2014/main" id="{615A7EBD-4A26-4DDB-B7AA-C78F9CBB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705" y="587582"/>
            <a:ext cx="4264589" cy="568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711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CDACD-27EA-86AA-2734-C2CC8429AE07}"/>
              </a:ext>
            </a:extLst>
          </p:cNvPr>
          <p:cNvSpPr>
            <a:spLocks noGrp="1"/>
          </p:cNvSpPr>
          <p:nvPr>
            <p:ph type="title"/>
          </p:nvPr>
        </p:nvSpPr>
        <p:spPr/>
        <p:txBody>
          <a:bodyPr/>
          <a:lstStyle/>
          <a:p>
            <a:endParaRPr lang="en-AU"/>
          </a:p>
        </p:txBody>
      </p:sp>
      <p:grpSp>
        <p:nvGrpSpPr>
          <p:cNvPr id="5" name="Group 4">
            <a:extLst>
              <a:ext uri="{FF2B5EF4-FFF2-40B4-BE49-F238E27FC236}">
                <a16:creationId xmlns:a16="http://schemas.microsoft.com/office/drawing/2014/main" id="{9741832D-5B8F-74CD-0205-D20108665E2C}"/>
              </a:ext>
            </a:extLst>
          </p:cNvPr>
          <p:cNvGrpSpPr/>
          <p:nvPr/>
        </p:nvGrpSpPr>
        <p:grpSpPr>
          <a:xfrm>
            <a:off x="4960144" y="938212"/>
            <a:ext cx="2271712" cy="4981575"/>
            <a:chOff x="3824289" y="938213"/>
            <a:chExt cx="2271712" cy="4981575"/>
          </a:xfrm>
        </p:grpSpPr>
        <p:sp>
          <p:nvSpPr>
            <p:cNvPr id="2" name="Rectangle 1">
              <a:extLst>
                <a:ext uri="{FF2B5EF4-FFF2-40B4-BE49-F238E27FC236}">
                  <a16:creationId xmlns:a16="http://schemas.microsoft.com/office/drawing/2014/main" id="{1AC2CA1F-85FF-F063-E73B-2A258748ED4F}"/>
                </a:ext>
              </a:extLst>
            </p:cNvPr>
            <p:cNvSpPr/>
            <p:nvPr/>
          </p:nvSpPr>
          <p:spPr>
            <a:xfrm>
              <a:off x="4025991" y="1368310"/>
              <a:ext cx="1881428" cy="4335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a:extLst>
                <a:ext uri="{FF2B5EF4-FFF2-40B4-BE49-F238E27FC236}">
                  <a16:creationId xmlns:a16="http://schemas.microsoft.com/office/drawing/2014/main" id="{3489CB2C-88B7-B1EE-AEB8-0A6693D6C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3824289" y="938213"/>
              <a:ext cx="2271712" cy="4981575"/>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A7C211C4-E586-B7B5-40D8-0915B89915FE}"/>
              </a:ext>
            </a:extLst>
          </p:cNvPr>
          <p:cNvPicPr>
            <a:picLocks noChangeAspect="1"/>
          </p:cNvPicPr>
          <p:nvPr/>
        </p:nvPicPr>
        <p:blipFill>
          <a:blip r:embed="rId4"/>
          <a:stretch>
            <a:fillRect/>
          </a:stretch>
        </p:blipFill>
        <p:spPr>
          <a:xfrm>
            <a:off x="8374254" y="3015907"/>
            <a:ext cx="5429529" cy="4470630"/>
          </a:xfrm>
          <a:prstGeom prst="rect">
            <a:avLst/>
          </a:prstGeom>
        </p:spPr>
      </p:pic>
      <p:pic>
        <p:nvPicPr>
          <p:cNvPr id="10" name="Graphic 9" descr="USB with solid fill">
            <a:extLst>
              <a:ext uri="{FF2B5EF4-FFF2-40B4-BE49-F238E27FC236}">
                <a16:creationId xmlns:a16="http://schemas.microsoft.com/office/drawing/2014/main" id="{07326554-95F7-6B44-C7A0-2B2054BF220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54441"/>
          <a:stretch/>
        </p:blipFill>
        <p:spPr>
          <a:xfrm>
            <a:off x="5043434" y="5393974"/>
            <a:ext cx="666632" cy="1463237"/>
          </a:xfrm>
          <a:prstGeom prst="rect">
            <a:avLst/>
          </a:prstGeom>
        </p:spPr>
      </p:pic>
      <p:pic>
        <p:nvPicPr>
          <p:cNvPr id="12" name="Graphic 11" descr="USB with solid fill">
            <a:extLst>
              <a:ext uri="{FF2B5EF4-FFF2-40B4-BE49-F238E27FC236}">
                <a16:creationId xmlns:a16="http://schemas.microsoft.com/office/drawing/2014/main" id="{D2302894-882E-4380-37C9-72407EC3A5E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54441" b="25725"/>
          <a:stretch/>
        </p:blipFill>
        <p:spPr>
          <a:xfrm rot="5400000">
            <a:off x="7847629" y="6027953"/>
            <a:ext cx="666632" cy="1086827"/>
          </a:xfrm>
          <a:prstGeom prst="rect">
            <a:avLst/>
          </a:prstGeom>
        </p:spPr>
      </p:pic>
      <p:cxnSp>
        <p:nvCxnSpPr>
          <p:cNvPr id="14" name="Straight Connector 13">
            <a:extLst>
              <a:ext uri="{FF2B5EF4-FFF2-40B4-BE49-F238E27FC236}">
                <a16:creationId xmlns:a16="http://schemas.microsoft.com/office/drawing/2014/main" id="{ABAAA68C-668B-B148-1FEF-9697A6F76841}"/>
              </a:ext>
            </a:extLst>
          </p:cNvPr>
          <p:cNvCxnSpPr>
            <a:cxnSpLocks/>
          </p:cNvCxnSpPr>
          <p:nvPr/>
        </p:nvCxnSpPr>
        <p:spPr>
          <a:xfrm>
            <a:off x="5440351" y="6584522"/>
            <a:ext cx="253926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78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321FA-94F8-5605-D200-681E8E21C029}"/>
              </a:ext>
            </a:extLst>
          </p:cNvPr>
          <p:cNvSpPr>
            <a:spLocks noGrp="1"/>
          </p:cNvSpPr>
          <p:nvPr>
            <p:ph type="title"/>
          </p:nvPr>
        </p:nvSpPr>
        <p:spPr/>
        <p:txBody>
          <a:bodyPr/>
          <a:lstStyle/>
          <a:p>
            <a:endParaRPr lang="en-AU"/>
          </a:p>
        </p:txBody>
      </p:sp>
      <p:sp>
        <p:nvSpPr>
          <p:cNvPr id="6" name="Title 1">
            <a:extLst>
              <a:ext uri="{FF2B5EF4-FFF2-40B4-BE49-F238E27FC236}">
                <a16:creationId xmlns:a16="http://schemas.microsoft.com/office/drawing/2014/main" id="{AB86C043-B2A1-4427-25FD-F2EF7108EC81}"/>
              </a:ext>
            </a:extLst>
          </p:cNvPr>
          <p:cNvSpPr txBox="1">
            <a:spLocks/>
          </p:cNvSpPr>
          <p:nvPr/>
        </p:nvSpPr>
        <p:spPr>
          <a:xfrm>
            <a:off x="0" y="2766218"/>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11500" dirty="0">
                <a:latin typeface="Dubai Medium" panose="020B0603030403030204" pitchFamily="34" charset="-78"/>
                <a:cs typeface="Dubai Medium" panose="020B0603030403030204" pitchFamily="34" charset="-78"/>
              </a:rPr>
              <a:t>Design</a:t>
            </a:r>
            <a:endParaRPr lang="en-AU" sz="11500" dirty="0">
              <a:latin typeface="Dubai Medium" panose="020B0603030403030204" pitchFamily="34" charset="-78"/>
              <a:cs typeface="Dubai Medium" panose="020B0603030403030204" pitchFamily="34" charset="-78"/>
            </a:endParaRPr>
          </a:p>
        </p:txBody>
      </p:sp>
      <p:sp>
        <p:nvSpPr>
          <p:cNvPr id="8" name="Title 1">
            <a:extLst>
              <a:ext uri="{FF2B5EF4-FFF2-40B4-BE49-F238E27FC236}">
                <a16:creationId xmlns:a16="http://schemas.microsoft.com/office/drawing/2014/main" id="{E1C1DFB0-B98E-6C65-2815-8CC6ED723326}"/>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AU" dirty="0"/>
              <a:t>On a budget</a:t>
            </a:r>
          </a:p>
        </p:txBody>
      </p:sp>
    </p:spTree>
    <p:extLst>
      <p:ext uri="{BB962C8B-B14F-4D97-AF65-F5344CB8AC3E}">
        <p14:creationId xmlns:p14="http://schemas.microsoft.com/office/powerpoint/2010/main" val="152298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3DB-070A-6A35-382E-5BA6A04D2D49}"/>
              </a:ext>
            </a:extLst>
          </p:cNvPr>
          <p:cNvSpPr>
            <a:spLocks noGrp="1"/>
          </p:cNvSpPr>
          <p:nvPr>
            <p:ph type="title"/>
          </p:nvPr>
        </p:nvSpPr>
        <p:spPr/>
        <p:txBody>
          <a:bodyPr/>
          <a:lstStyle/>
          <a:p>
            <a:r>
              <a:rPr lang="en-AU" dirty="0"/>
              <a:t>2018</a:t>
            </a:r>
          </a:p>
        </p:txBody>
      </p:sp>
      <p:pic>
        <p:nvPicPr>
          <p:cNvPr id="3074" name="Picture 2">
            <a:extLst>
              <a:ext uri="{FF2B5EF4-FFF2-40B4-BE49-F238E27FC236}">
                <a16:creationId xmlns:a16="http://schemas.microsoft.com/office/drawing/2014/main" id="{9874AB1C-E401-F97E-88D9-E0CBE7BC0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450" y="1234911"/>
            <a:ext cx="3784600" cy="4388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40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D428EB-5CB0-4586-B801-C79618F3224E}"/>
              </a:ext>
            </a:extLst>
          </p:cNvPr>
          <p:cNvGrpSpPr/>
          <p:nvPr/>
        </p:nvGrpSpPr>
        <p:grpSpPr>
          <a:xfrm>
            <a:off x="289468" y="938212"/>
            <a:ext cx="4558826" cy="4981575"/>
            <a:chOff x="4960144" y="938212"/>
            <a:chExt cx="4558826" cy="4981575"/>
          </a:xfrm>
        </p:grpSpPr>
        <p:sp>
          <p:nvSpPr>
            <p:cNvPr id="2" name="Rectangle 1">
              <a:extLst>
                <a:ext uri="{FF2B5EF4-FFF2-40B4-BE49-F238E27FC236}">
                  <a16:creationId xmlns:a16="http://schemas.microsoft.com/office/drawing/2014/main" id="{1AC2CA1F-85FF-F063-E73B-2A258748ED4F}"/>
                </a:ext>
              </a:extLst>
            </p:cNvPr>
            <p:cNvSpPr/>
            <p:nvPr/>
          </p:nvSpPr>
          <p:spPr>
            <a:xfrm>
              <a:off x="5161846" y="1368309"/>
              <a:ext cx="1881428" cy="4335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a:extLst>
                <a:ext uri="{FF2B5EF4-FFF2-40B4-BE49-F238E27FC236}">
                  <a16:creationId xmlns:a16="http://schemas.microsoft.com/office/drawing/2014/main" id="{3489CB2C-88B7-B1EE-AEB8-0A6693D6C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38"/>
            <a:stretch/>
          </p:blipFill>
          <p:spPr bwMode="auto">
            <a:xfrm>
              <a:off x="4960144" y="938212"/>
              <a:ext cx="4558826" cy="498157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itle 1">
            <a:extLst>
              <a:ext uri="{FF2B5EF4-FFF2-40B4-BE49-F238E27FC236}">
                <a16:creationId xmlns:a16="http://schemas.microsoft.com/office/drawing/2014/main" id="{597B3CF1-EB5D-F316-6941-3283C431C3B0}"/>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endParaRPr lang="en-AU" dirty="0"/>
          </a:p>
        </p:txBody>
      </p:sp>
      <p:sp>
        <p:nvSpPr>
          <p:cNvPr id="7" name="Title 1">
            <a:extLst>
              <a:ext uri="{FF2B5EF4-FFF2-40B4-BE49-F238E27FC236}">
                <a16:creationId xmlns:a16="http://schemas.microsoft.com/office/drawing/2014/main" id="{8DFC35F2-7A0A-BACA-1D76-11950F9FC26E}"/>
              </a:ext>
            </a:extLst>
          </p:cNvPr>
          <p:cNvSpPr txBox="1">
            <a:spLocks/>
          </p:cNvSpPr>
          <p:nvPr/>
        </p:nvSpPr>
        <p:spPr>
          <a:xfrm>
            <a:off x="5310335" y="786913"/>
            <a:ext cx="6761061" cy="5284172"/>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50000"/>
              </a:lnSpc>
            </a:pPr>
            <a:r>
              <a:rPr lang="en-AU" dirty="0"/>
              <a:t>2 Layer PCB</a:t>
            </a:r>
          </a:p>
          <a:p>
            <a:pPr>
              <a:lnSpc>
                <a:spcPct val="150000"/>
              </a:lnSpc>
            </a:pPr>
            <a:r>
              <a:rPr lang="en-AU" dirty="0"/>
              <a:t>1 side assembly</a:t>
            </a:r>
          </a:p>
          <a:p>
            <a:pPr>
              <a:lnSpc>
                <a:spcPct val="150000"/>
              </a:lnSpc>
            </a:pPr>
            <a:r>
              <a:rPr lang="en-AU" dirty="0"/>
              <a:t>Standard track/vias</a:t>
            </a:r>
          </a:p>
          <a:p>
            <a:pPr>
              <a:lnSpc>
                <a:spcPct val="150000"/>
              </a:lnSpc>
            </a:pPr>
            <a:r>
              <a:rPr lang="en-AU" dirty="0"/>
              <a:t>Small / simple shape</a:t>
            </a:r>
          </a:p>
          <a:p>
            <a:pPr>
              <a:lnSpc>
                <a:spcPct val="150000"/>
              </a:lnSpc>
            </a:pPr>
            <a:r>
              <a:rPr lang="en-AU" dirty="0"/>
              <a:t>Dual microcontroller footprints</a:t>
            </a:r>
          </a:p>
        </p:txBody>
      </p:sp>
    </p:spTree>
    <p:extLst>
      <p:ext uri="{BB962C8B-B14F-4D97-AF65-F5344CB8AC3E}">
        <p14:creationId xmlns:p14="http://schemas.microsoft.com/office/powerpoint/2010/main" val="100480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a:extLst>
              <a:ext uri="{FF2B5EF4-FFF2-40B4-BE49-F238E27FC236}">
                <a16:creationId xmlns:a16="http://schemas.microsoft.com/office/drawing/2014/main" id="{44E8180F-F0B3-160A-9D1F-E854AF187FE1}"/>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l="51111" r="408" b="64559"/>
          <a:stretch/>
        </p:blipFill>
        <p:spPr bwMode="auto">
          <a:xfrm>
            <a:off x="3711324" y="2961328"/>
            <a:ext cx="4861450" cy="38966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4E971262-94B4-4F1F-FED7-3BA289178D5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1111" r="408" b="64559"/>
          <a:stretch/>
        </p:blipFill>
        <p:spPr bwMode="auto">
          <a:xfrm>
            <a:off x="3704743" y="2961328"/>
            <a:ext cx="4861450" cy="389667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97B3CF1-EB5D-F316-6941-3283C431C3B0}"/>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endParaRPr lang="en-AU" dirty="0"/>
          </a:p>
        </p:txBody>
      </p:sp>
      <p:sp>
        <p:nvSpPr>
          <p:cNvPr id="9" name="AutoShape 8">
            <a:extLst>
              <a:ext uri="{FF2B5EF4-FFF2-40B4-BE49-F238E27FC236}">
                <a16:creationId xmlns:a16="http://schemas.microsoft.com/office/drawing/2014/main" id="{7B8074EB-44DF-584D-14E2-DFB23CEF52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20" name="Group 19">
            <a:extLst>
              <a:ext uri="{FF2B5EF4-FFF2-40B4-BE49-F238E27FC236}">
                <a16:creationId xmlns:a16="http://schemas.microsoft.com/office/drawing/2014/main" id="{2DA23A64-3589-DE25-91E5-B92667E53EE7}"/>
              </a:ext>
            </a:extLst>
          </p:cNvPr>
          <p:cNvGrpSpPr/>
          <p:nvPr/>
        </p:nvGrpSpPr>
        <p:grpSpPr>
          <a:xfrm>
            <a:off x="4869125" y="963236"/>
            <a:ext cx="7322875" cy="5894764"/>
            <a:chOff x="4869125" y="963236"/>
            <a:chExt cx="7322875" cy="5894764"/>
          </a:xfrm>
        </p:grpSpPr>
        <p:pic>
          <p:nvPicPr>
            <p:cNvPr id="1028" name="Picture 4">
              <a:extLst>
                <a:ext uri="{FF2B5EF4-FFF2-40B4-BE49-F238E27FC236}">
                  <a16:creationId xmlns:a16="http://schemas.microsoft.com/office/drawing/2014/main" id="{3489CB2C-88B7-B1EE-AEB8-0A6693D6C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548" r="12982" b="64559"/>
            <a:stretch/>
          </p:blipFill>
          <p:spPr bwMode="auto">
            <a:xfrm>
              <a:off x="4869125" y="2961328"/>
              <a:ext cx="2453750" cy="38966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chip&#10;&#10;Description automatically generated">
              <a:extLst>
                <a:ext uri="{FF2B5EF4-FFF2-40B4-BE49-F238E27FC236}">
                  <a16:creationId xmlns:a16="http://schemas.microsoft.com/office/drawing/2014/main" id="{45473D34-6C58-A4F6-5193-95E729119745}"/>
                </a:ext>
              </a:extLst>
            </p:cNvPr>
            <p:cNvPicPr>
              <a:picLocks noChangeAspect="1"/>
            </p:cNvPicPr>
            <p:nvPr/>
          </p:nvPicPr>
          <p:blipFill rotWithShape="1">
            <a:blip r:embed="rId4">
              <a:extLst>
                <a:ext uri="{28A0092B-C50C-407E-A947-70E740481C1C}">
                  <a14:useLocalDpi xmlns:a14="http://schemas.microsoft.com/office/drawing/2010/main" val="0"/>
                </a:ext>
              </a:extLst>
            </a:blip>
            <a:srcRect l="22291" t="1387" r="21869" b="2377"/>
            <a:stretch/>
          </p:blipFill>
          <p:spPr>
            <a:xfrm>
              <a:off x="8900050" y="963236"/>
              <a:ext cx="1944084" cy="3350555"/>
            </a:xfrm>
            <a:prstGeom prst="rect">
              <a:avLst/>
            </a:prstGeom>
          </p:spPr>
        </p:pic>
        <p:sp>
          <p:nvSpPr>
            <p:cNvPr id="17" name="Title 1">
              <a:extLst>
                <a:ext uri="{FF2B5EF4-FFF2-40B4-BE49-F238E27FC236}">
                  <a16:creationId xmlns:a16="http://schemas.microsoft.com/office/drawing/2014/main" id="{873235F2-8A97-5547-88CE-A7F1FCE1395E}"/>
                </a:ext>
              </a:extLst>
            </p:cNvPr>
            <p:cNvSpPr txBox="1">
              <a:spLocks/>
            </p:cNvSpPr>
            <p:nvPr/>
          </p:nvSpPr>
          <p:spPr>
            <a:xfrm>
              <a:off x="7658374" y="4638810"/>
              <a:ext cx="4533626"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ESP32-S2-WROOM</a:t>
              </a:r>
            </a:p>
            <a:p>
              <a:r>
                <a:rPr lang="en-US" dirty="0"/>
                <a:t>ESP32-S2-WROOM-I</a:t>
              </a:r>
            </a:p>
            <a:p>
              <a:r>
                <a:rPr lang="en-US" dirty="0"/>
                <a:t>ESP32-S2-WROOM-N4</a:t>
              </a:r>
              <a:endParaRPr lang="en-AU" dirty="0"/>
            </a:p>
          </p:txBody>
        </p:sp>
      </p:grpSp>
      <p:grpSp>
        <p:nvGrpSpPr>
          <p:cNvPr id="22" name="Group 21">
            <a:extLst>
              <a:ext uri="{FF2B5EF4-FFF2-40B4-BE49-F238E27FC236}">
                <a16:creationId xmlns:a16="http://schemas.microsoft.com/office/drawing/2014/main" id="{32C64CC1-B87F-A6B9-C777-DAA188ADCD7C}"/>
              </a:ext>
            </a:extLst>
          </p:cNvPr>
          <p:cNvGrpSpPr/>
          <p:nvPr/>
        </p:nvGrpSpPr>
        <p:grpSpPr>
          <a:xfrm>
            <a:off x="919882" y="1286838"/>
            <a:ext cx="5448030" cy="4931330"/>
            <a:chOff x="919882" y="1286838"/>
            <a:chExt cx="5448030" cy="4931330"/>
          </a:xfrm>
        </p:grpSpPr>
        <p:pic>
          <p:nvPicPr>
            <p:cNvPr id="19" name="Picture 4">
              <a:extLst>
                <a:ext uri="{FF2B5EF4-FFF2-40B4-BE49-F238E27FC236}">
                  <a16:creationId xmlns:a16="http://schemas.microsoft.com/office/drawing/2014/main" id="{66F89ECD-4F9A-791F-D9FD-684859FFC1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774" t="12605" r="22451" b="78779"/>
            <a:stretch/>
          </p:blipFill>
          <p:spPr bwMode="auto">
            <a:xfrm>
              <a:off x="5387728" y="4330723"/>
              <a:ext cx="980184" cy="94733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59CA3B5F-9605-E73A-58CE-DBE936155CC1}"/>
                </a:ext>
              </a:extLst>
            </p:cNvPr>
            <p:cNvSpPr txBox="1">
              <a:spLocks/>
            </p:cNvSpPr>
            <p:nvPr/>
          </p:nvSpPr>
          <p:spPr>
            <a:xfrm>
              <a:off x="919882" y="4245796"/>
              <a:ext cx="4533626" cy="197237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ESP32-S2</a:t>
              </a:r>
            </a:p>
            <a:p>
              <a:r>
                <a:rPr lang="en-US" dirty="0"/>
                <a:t>ESP32-S2R2</a:t>
              </a:r>
            </a:p>
            <a:p>
              <a:r>
                <a:rPr lang="en-US" dirty="0"/>
                <a:t>ESP32-S2FH2</a:t>
              </a:r>
            </a:p>
            <a:p>
              <a:r>
                <a:rPr lang="en-US" dirty="0"/>
                <a:t>ESP32-S2FH4</a:t>
              </a:r>
            </a:p>
            <a:p>
              <a:r>
                <a:rPr lang="en-US" dirty="0"/>
                <a:t>ESP32-S2FH4R2</a:t>
              </a:r>
              <a:endParaRPr lang="en-AU" dirty="0"/>
            </a:p>
          </p:txBody>
        </p:sp>
        <p:pic>
          <p:nvPicPr>
            <p:cNvPr id="2060" name="Picture 12">
              <a:extLst>
                <a:ext uri="{FF2B5EF4-FFF2-40B4-BE49-F238E27FC236}">
                  <a16:creationId xmlns:a16="http://schemas.microsoft.com/office/drawing/2014/main" id="{88A38474-63A4-4A0C-4DC0-1C2112B4A1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78" t="11558" r="12090" b="12010"/>
            <a:stretch/>
          </p:blipFill>
          <p:spPr bwMode="auto">
            <a:xfrm>
              <a:off x="2105094" y="1286838"/>
              <a:ext cx="1493300" cy="1493299"/>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itle 4">
            <a:extLst>
              <a:ext uri="{FF2B5EF4-FFF2-40B4-BE49-F238E27FC236}">
                <a16:creationId xmlns:a16="http://schemas.microsoft.com/office/drawing/2014/main" id="{641023F7-8FCA-1765-E374-6DDCED19BC02}"/>
              </a:ext>
            </a:extLst>
          </p:cNvPr>
          <p:cNvSpPr>
            <a:spLocks noGrp="1"/>
          </p:cNvSpPr>
          <p:nvPr>
            <p:ph type="title"/>
          </p:nvPr>
        </p:nvSpPr>
        <p:spPr>
          <a:xfrm>
            <a:off x="838200" y="365125"/>
            <a:ext cx="10515600" cy="1325563"/>
          </a:xfrm>
        </p:spPr>
        <p:txBody>
          <a:bodyPr/>
          <a:lstStyle/>
          <a:p>
            <a:pPr algn="ctr"/>
            <a:r>
              <a:rPr lang="en-AU" dirty="0"/>
              <a:t>Dual footprints</a:t>
            </a:r>
          </a:p>
        </p:txBody>
      </p:sp>
    </p:spTree>
    <p:extLst>
      <p:ext uri="{BB962C8B-B14F-4D97-AF65-F5344CB8AC3E}">
        <p14:creationId xmlns:p14="http://schemas.microsoft.com/office/powerpoint/2010/main" val="1944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xit" presetSubtype="0" fill="hold"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ircuit board with wires and a number&#10;&#10;Description automatically generated">
            <a:extLst>
              <a:ext uri="{FF2B5EF4-FFF2-40B4-BE49-F238E27FC236}">
                <a16:creationId xmlns:a16="http://schemas.microsoft.com/office/drawing/2014/main" id="{6B1054B3-40AE-249A-5B52-3D26A64FE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759" y="1426594"/>
            <a:ext cx="5300481" cy="4004809"/>
          </a:xfrm>
          <a:prstGeom prst="rect">
            <a:avLst/>
          </a:prstGeom>
        </p:spPr>
      </p:pic>
      <p:sp>
        <p:nvSpPr>
          <p:cNvPr id="2" name="Title 1">
            <a:extLst>
              <a:ext uri="{FF2B5EF4-FFF2-40B4-BE49-F238E27FC236}">
                <a16:creationId xmlns:a16="http://schemas.microsoft.com/office/drawing/2014/main" id="{41B23ED6-9A30-15E5-3427-FC951E45A9D8}"/>
              </a:ext>
            </a:extLst>
          </p:cNvPr>
          <p:cNvSpPr>
            <a:spLocks noGrp="1"/>
          </p:cNvSpPr>
          <p:nvPr>
            <p:ph type="title"/>
          </p:nvPr>
        </p:nvSpPr>
        <p:spPr>
          <a:xfrm>
            <a:off x="1559084" y="365125"/>
            <a:ext cx="9794715" cy="1325563"/>
          </a:xfrm>
        </p:spPr>
        <p:txBody>
          <a:bodyPr/>
          <a:lstStyle/>
          <a:p>
            <a:r>
              <a:rPr lang="en-US" dirty="0"/>
              <a:t>USB-C</a:t>
            </a:r>
            <a:endParaRPr lang="en-AU" dirty="0"/>
          </a:p>
        </p:txBody>
      </p:sp>
      <p:pic>
        <p:nvPicPr>
          <p:cNvPr id="4" name="Picture 4">
            <a:extLst>
              <a:ext uri="{FF2B5EF4-FFF2-40B4-BE49-F238E27FC236}">
                <a16:creationId xmlns:a16="http://schemas.microsoft.com/office/drawing/2014/main" id="{41B906A6-5A00-FE8B-8F36-A21509702E39}"/>
              </a:ext>
            </a:extLst>
          </p:cNvPr>
          <p:cNvPicPr>
            <a:picLocks noChangeAspect="1" noChangeArrowheads="1"/>
          </p:cNvPicPr>
          <p:nvPr/>
        </p:nvPicPr>
        <p:blipFill rotWithShape="1">
          <a:blip r:embed="rId4">
            <a:alphaModFix amt="40000"/>
            <a:extLst>
              <a:ext uri="{28A0092B-C50C-407E-A947-70E740481C1C}">
                <a14:useLocalDpi xmlns:a14="http://schemas.microsoft.com/office/drawing/2010/main" val="0"/>
              </a:ext>
            </a:extLst>
          </a:blip>
          <a:srcRect l="79448" t="65171" r="408" b="1673"/>
          <a:stretch/>
        </p:blipFill>
        <p:spPr bwMode="auto">
          <a:xfrm>
            <a:off x="0" y="-52627"/>
            <a:ext cx="1638026" cy="29563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79959FF-D96A-DBFD-F26F-32486FE625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00" t="44717" r="19150"/>
          <a:stretch/>
        </p:blipFill>
        <p:spPr bwMode="auto">
          <a:xfrm>
            <a:off x="499960" y="2112563"/>
            <a:ext cx="842037" cy="740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ircuit board with wires and a number&#10;&#10;Description automatically generated">
            <a:extLst>
              <a:ext uri="{FF2B5EF4-FFF2-40B4-BE49-F238E27FC236}">
                <a16:creationId xmlns:a16="http://schemas.microsoft.com/office/drawing/2014/main" id="{2B6ED876-EDDC-09B3-F95E-FC7DE1A4B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339" y="4499411"/>
            <a:ext cx="3121661" cy="2358589"/>
          </a:xfrm>
          <a:prstGeom prst="rect">
            <a:avLst/>
          </a:prstGeom>
        </p:spPr>
      </p:pic>
      <p:pic>
        <p:nvPicPr>
          <p:cNvPr id="12" name="Graphic 11" descr="Smart Phone with solid fill">
            <a:extLst>
              <a:ext uri="{FF2B5EF4-FFF2-40B4-BE49-F238E27FC236}">
                <a16:creationId xmlns:a16="http://schemas.microsoft.com/office/drawing/2014/main" id="{0FE2B4E0-0DEA-819D-A63E-CEE92DFCA1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570863" y="1914033"/>
            <a:ext cx="2956332" cy="2956332"/>
          </a:xfrm>
          <a:prstGeom prst="rect">
            <a:avLst/>
          </a:prstGeom>
        </p:spPr>
      </p:pic>
      <p:pic>
        <p:nvPicPr>
          <p:cNvPr id="14" name="Graphic 13" descr="Laptop with solid fill">
            <a:extLst>
              <a:ext uri="{FF2B5EF4-FFF2-40B4-BE49-F238E27FC236}">
                <a16:creationId xmlns:a16="http://schemas.microsoft.com/office/drawing/2014/main" id="{FB7F9233-0C2D-B38B-5279-6BE6D57EA9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6388" y="1975444"/>
            <a:ext cx="2907111" cy="2907111"/>
          </a:xfrm>
          <a:prstGeom prst="rect">
            <a:avLst/>
          </a:prstGeom>
        </p:spPr>
      </p:pic>
      <p:grpSp>
        <p:nvGrpSpPr>
          <p:cNvPr id="22" name="Group 21">
            <a:extLst>
              <a:ext uri="{FF2B5EF4-FFF2-40B4-BE49-F238E27FC236}">
                <a16:creationId xmlns:a16="http://schemas.microsoft.com/office/drawing/2014/main" id="{02903DC7-A60F-87C3-252C-C60405AD314C}"/>
              </a:ext>
            </a:extLst>
          </p:cNvPr>
          <p:cNvGrpSpPr/>
          <p:nvPr/>
        </p:nvGrpSpPr>
        <p:grpSpPr>
          <a:xfrm>
            <a:off x="2618756" y="2658025"/>
            <a:ext cx="834912" cy="1483746"/>
            <a:chOff x="5321940" y="4882554"/>
            <a:chExt cx="980184" cy="1741913"/>
          </a:xfrm>
        </p:grpSpPr>
        <p:sp>
          <p:nvSpPr>
            <p:cNvPr id="15" name="Rectangle: Rounded Corners 14">
              <a:extLst>
                <a:ext uri="{FF2B5EF4-FFF2-40B4-BE49-F238E27FC236}">
                  <a16:creationId xmlns:a16="http://schemas.microsoft.com/office/drawing/2014/main" id="{3EE9ED6E-60E8-7AC2-A3E6-91D42FD3F636}"/>
                </a:ext>
              </a:extLst>
            </p:cNvPr>
            <p:cNvSpPr/>
            <p:nvPr/>
          </p:nvSpPr>
          <p:spPr>
            <a:xfrm>
              <a:off x="5321940" y="4882554"/>
              <a:ext cx="980184" cy="1274845"/>
            </a:xfrm>
            <a:prstGeom prst="roundRect">
              <a:avLst>
                <a:gd name="adj" fmla="val 33445"/>
              </a:avLst>
            </a:prstGeom>
            <a:noFill/>
            <a:ln w="254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5E53DAFE-A601-3FB3-7E2B-88DBD50DBA2B}"/>
                </a:ext>
              </a:extLst>
            </p:cNvPr>
            <p:cNvSpPr/>
            <p:nvPr/>
          </p:nvSpPr>
          <p:spPr>
            <a:xfrm>
              <a:off x="5532449" y="6157399"/>
              <a:ext cx="131568" cy="467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5C17CDA-0BB7-17B7-64EE-3EB2C4FE55A6}"/>
                </a:ext>
              </a:extLst>
            </p:cNvPr>
            <p:cNvSpPr/>
            <p:nvPr/>
          </p:nvSpPr>
          <p:spPr>
            <a:xfrm>
              <a:off x="5964432" y="6157399"/>
              <a:ext cx="131568" cy="467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Rounded Corners 17">
              <a:extLst>
                <a:ext uri="{FF2B5EF4-FFF2-40B4-BE49-F238E27FC236}">
                  <a16:creationId xmlns:a16="http://schemas.microsoft.com/office/drawing/2014/main" id="{E1429895-5870-4E92-C939-2B32E35B56DA}"/>
                </a:ext>
              </a:extLst>
            </p:cNvPr>
            <p:cNvSpPr/>
            <p:nvPr/>
          </p:nvSpPr>
          <p:spPr>
            <a:xfrm>
              <a:off x="5447478" y="4896943"/>
              <a:ext cx="729107" cy="438289"/>
            </a:xfrm>
            <a:prstGeom prst="roundRect">
              <a:avLst>
                <a:gd name="adj" fmla="val 50000"/>
              </a:avLst>
            </a:prstGeom>
            <a:noFill/>
            <a:ln w="254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5A869A08-3110-9290-10B2-DDE9491B588A}"/>
                </a:ext>
              </a:extLst>
            </p:cNvPr>
            <p:cNvSpPr/>
            <p:nvPr/>
          </p:nvSpPr>
          <p:spPr>
            <a:xfrm>
              <a:off x="5394302" y="5335232"/>
              <a:ext cx="848616" cy="76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 name="Straight Connector 20">
              <a:extLst>
                <a:ext uri="{FF2B5EF4-FFF2-40B4-BE49-F238E27FC236}">
                  <a16:creationId xmlns:a16="http://schemas.microsoft.com/office/drawing/2014/main" id="{96882AE1-4519-D06F-48DE-465371A581B3}"/>
                </a:ext>
              </a:extLst>
            </p:cNvPr>
            <p:cNvCxnSpPr/>
            <p:nvPr/>
          </p:nvCxnSpPr>
          <p:spPr>
            <a:xfrm>
              <a:off x="5664017" y="5118009"/>
              <a:ext cx="30041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D8E9AA7-57B5-6402-5B1E-EE80AF37F058}"/>
              </a:ext>
            </a:extLst>
          </p:cNvPr>
          <p:cNvGrpSpPr/>
          <p:nvPr/>
        </p:nvGrpSpPr>
        <p:grpSpPr>
          <a:xfrm>
            <a:off x="7255825" y="2878127"/>
            <a:ext cx="1586408" cy="1683053"/>
            <a:chOff x="7255825" y="2878127"/>
            <a:chExt cx="1586408" cy="1683053"/>
          </a:xfrm>
        </p:grpSpPr>
        <p:pic>
          <p:nvPicPr>
            <p:cNvPr id="5126" name="Picture 6">
              <a:extLst>
                <a:ext uri="{FF2B5EF4-FFF2-40B4-BE49-F238E27FC236}">
                  <a16:creationId xmlns:a16="http://schemas.microsoft.com/office/drawing/2014/main" id="{B5CE15FE-EB3C-E3D5-7E3D-78AA1EF1B0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5825" y="2878127"/>
              <a:ext cx="1586408" cy="89555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2A599088-0F7C-E3A2-73B5-0C7C2F20E401}"/>
                </a:ext>
              </a:extLst>
            </p:cNvPr>
            <p:cNvCxnSpPr>
              <a:cxnSpLocks/>
            </p:cNvCxnSpPr>
            <p:nvPr/>
          </p:nvCxnSpPr>
          <p:spPr>
            <a:xfrm>
              <a:off x="7940150" y="4561180"/>
              <a:ext cx="23024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3" name="Graphic 32" descr="Cmd Terminal outline">
            <a:extLst>
              <a:ext uri="{FF2B5EF4-FFF2-40B4-BE49-F238E27FC236}">
                <a16:creationId xmlns:a16="http://schemas.microsoft.com/office/drawing/2014/main" id="{D4F558D0-AB3C-6B85-AE31-B1E151EC55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65145" y="2577636"/>
            <a:ext cx="1369596" cy="1369596"/>
          </a:xfrm>
          <a:prstGeom prst="rect">
            <a:avLst/>
          </a:prstGeom>
        </p:spPr>
      </p:pic>
    </p:spTree>
    <p:extLst>
      <p:ext uri="{BB962C8B-B14F-4D97-AF65-F5344CB8AC3E}">
        <p14:creationId xmlns:p14="http://schemas.microsoft.com/office/powerpoint/2010/main" val="375407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4"/>
                                        </p:tgtEl>
                                      </p:cBhvr>
                                    </p:animEffect>
                                    <p:set>
                                      <p:cBhvr>
                                        <p:cTn id="12" dur="1" fill="hold">
                                          <p:stCondLst>
                                            <p:cond delay="499"/>
                                          </p:stCondLst>
                                        </p:cTn>
                                        <p:tgtEl>
                                          <p:spTgt spid="3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F2E4551-1FB5-A882-12D6-6453B93B82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06"/>
          <a:stretch/>
        </p:blipFill>
        <p:spPr bwMode="auto">
          <a:xfrm>
            <a:off x="3774461" y="2435828"/>
            <a:ext cx="5057775" cy="40556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2FAD29D-907F-5BCF-49B4-7CF97E8F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548" y="1912073"/>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649C57D-F2BF-5BCA-2348-0538E386B9C7}"/>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1111001" y="2435828"/>
            <a:ext cx="2663460" cy="37149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5E3650CA-ECF0-F6E9-A2D4-695038A4A43A}"/>
              </a:ext>
            </a:extLst>
          </p:cNvPr>
          <p:cNvSpPr>
            <a:spLocks noGrp="1"/>
          </p:cNvSpPr>
          <p:nvPr>
            <p:ph type="title"/>
          </p:nvPr>
        </p:nvSpPr>
        <p:spPr>
          <a:xfrm>
            <a:off x="838200" y="365125"/>
            <a:ext cx="10515600" cy="1325563"/>
          </a:xfrm>
        </p:spPr>
        <p:txBody>
          <a:bodyPr/>
          <a:lstStyle/>
          <a:p>
            <a:pPr algn="ctr"/>
            <a:r>
              <a:rPr lang="en-AU" dirty="0"/>
              <a:t>Courage.</a:t>
            </a:r>
          </a:p>
        </p:txBody>
      </p:sp>
    </p:spTree>
    <p:extLst>
      <p:ext uri="{BB962C8B-B14F-4D97-AF65-F5344CB8AC3E}">
        <p14:creationId xmlns:p14="http://schemas.microsoft.com/office/powerpoint/2010/main" val="355870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fade">
                                      <p:cBhvr>
                                        <p:cTn id="17" dur="500"/>
                                        <p:tgtEl>
                                          <p:spTgt spid="61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321FA-94F8-5605-D200-681E8E21C029}"/>
              </a:ext>
            </a:extLst>
          </p:cNvPr>
          <p:cNvSpPr>
            <a:spLocks noGrp="1"/>
          </p:cNvSpPr>
          <p:nvPr>
            <p:ph type="title"/>
          </p:nvPr>
        </p:nvSpPr>
        <p:spPr/>
        <p:txBody>
          <a:bodyPr/>
          <a:lstStyle/>
          <a:p>
            <a:endParaRPr lang="en-AU"/>
          </a:p>
        </p:txBody>
      </p:sp>
      <p:sp>
        <p:nvSpPr>
          <p:cNvPr id="6" name="Title 1">
            <a:extLst>
              <a:ext uri="{FF2B5EF4-FFF2-40B4-BE49-F238E27FC236}">
                <a16:creationId xmlns:a16="http://schemas.microsoft.com/office/drawing/2014/main" id="{AB86C043-B2A1-4427-25FD-F2EF7108EC81}"/>
              </a:ext>
            </a:extLst>
          </p:cNvPr>
          <p:cNvSpPr txBox="1">
            <a:spLocks/>
          </p:cNvSpPr>
          <p:nvPr/>
        </p:nvSpPr>
        <p:spPr>
          <a:xfrm>
            <a:off x="0" y="2766218"/>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11500" dirty="0">
                <a:latin typeface="Dubai Medium" panose="020B0603030403030204" pitchFamily="34" charset="-78"/>
                <a:cs typeface="Dubai Medium" panose="020B0603030403030204" pitchFamily="34" charset="-78"/>
              </a:rPr>
              <a:t>Hardware</a:t>
            </a:r>
            <a:endParaRPr lang="en-AU" sz="11500" dirty="0">
              <a:latin typeface="Dubai Medium" panose="020B0603030403030204" pitchFamily="34" charset="-78"/>
              <a:cs typeface="Dubai Medium" panose="020B0603030403030204" pitchFamily="34" charset="-78"/>
            </a:endParaRPr>
          </a:p>
        </p:txBody>
      </p:sp>
      <p:sp>
        <p:nvSpPr>
          <p:cNvPr id="8" name="Title 1">
            <a:extLst>
              <a:ext uri="{FF2B5EF4-FFF2-40B4-BE49-F238E27FC236}">
                <a16:creationId xmlns:a16="http://schemas.microsoft.com/office/drawing/2014/main" id="{E1C1DFB0-B98E-6C65-2815-8CC6ED723326}"/>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AU" dirty="0"/>
              <a:t>Drawing to prototype </a:t>
            </a:r>
          </a:p>
        </p:txBody>
      </p:sp>
    </p:spTree>
    <p:extLst>
      <p:ext uri="{BB962C8B-B14F-4D97-AF65-F5344CB8AC3E}">
        <p14:creationId xmlns:p14="http://schemas.microsoft.com/office/powerpoint/2010/main" val="319193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a:p>
        </p:txBody>
      </p:sp>
      <p:pic>
        <p:nvPicPr>
          <p:cNvPr id="7" name="Picture 6" descr="A computer screen shot of a circuit board&#10;&#10;Description automatically generated">
            <a:extLst>
              <a:ext uri="{FF2B5EF4-FFF2-40B4-BE49-F238E27FC236}">
                <a16:creationId xmlns:a16="http://schemas.microsoft.com/office/drawing/2014/main" id="{9844E42B-45C8-2B04-178C-58623EC50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Tree>
    <p:extLst>
      <p:ext uri="{BB962C8B-B14F-4D97-AF65-F5344CB8AC3E}">
        <p14:creationId xmlns:p14="http://schemas.microsoft.com/office/powerpoint/2010/main" val="2504110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77193" r="80446"/>
          <a:stretch/>
        </p:blipFill>
        <p:spPr>
          <a:xfrm>
            <a:off x="1097946" y="5293894"/>
            <a:ext cx="1954637" cy="1564105"/>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3052583" y="5413164"/>
            <a:ext cx="78955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USB power and data</a:t>
            </a:r>
          </a:p>
        </p:txBody>
      </p:sp>
    </p:spTree>
    <p:extLst>
      <p:ext uri="{BB962C8B-B14F-4D97-AF65-F5344CB8AC3E}">
        <p14:creationId xmlns:p14="http://schemas.microsoft.com/office/powerpoint/2010/main" val="188732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178" t="77193" r="69029" b="10075"/>
          <a:stretch/>
        </p:blipFill>
        <p:spPr>
          <a:xfrm>
            <a:off x="2915080" y="5293895"/>
            <a:ext cx="1278785" cy="873150"/>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4193865" y="5067688"/>
            <a:ext cx="35298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5V to 3.3V</a:t>
            </a:r>
          </a:p>
        </p:txBody>
      </p:sp>
    </p:spTree>
    <p:extLst>
      <p:ext uri="{BB962C8B-B14F-4D97-AF65-F5344CB8AC3E}">
        <p14:creationId xmlns:p14="http://schemas.microsoft.com/office/powerpoint/2010/main" val="293897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8891" t="71680" r="80654" b="18496"/>
          <a:stretch/>
        </p:blipFill>
        <p:spPr>
          <a:xfrm>
            <a:off x="1986930" y="4915759"/>
            <a:ext cx="1045028" cy="673769"/>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3031958" y="4589861"/>
            <a:ext cx="851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VIN – External power / battery</a:t>
            </a:r>
          </a:p>
        </p:txBody>
      </p:sp>
    </p:spTree>
    <p:extLst>
      <p:ext uri="{BB962C8B-B14F-4D97-AF65-F5344CB8AC3E}">
        <p14:creationId xmlns:p14="http://schemas.microsoft.com/office/powerpoint/2010/main" val="327323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082" t="57044" r="87463" b="25414"/>
          <a:stretch/>
        </p:blipFill>
        <p:spPr>
          <a:xfrm>
            <a:off x="1306286" y="3911983"/>
            <a:ext cx="1045028" cy="1203157"/>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2370116" y="3850779"/>
            <a:ext cx="851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RESET and BOOT buttons</a:t>
            </a:r>
          </a:p>
        </p:txBody>
      </p:sp>
    </p:spTree>
    <p:extLst>
      <p:ext uri="{BB962C8B-B14F-4D97-AF65-F5344CB8AC3E}">
        <p14:creationId xmlns:p14="http://schemas.microsoft.com/office/powerpoint/2010/main" val="58595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3DB-070A-6A35-382E-5BA6A04D2D49}"/>
              </a:ext>
            </a:extLst>
          </p:cNvPr>
          <p:cNvSpPr>
            <a:spLocks noGrp="1"/>
          </p:cNvSpPr>
          <p:nvPr>
            <p:ph type="title"/>
          </p:nvPr>
        </p:nvSpPr>
        <p:spPr/>
        <p:txBody>
          <a:bodyPr/>
          <a:lstStyle/>
          <a:p>
            <a:r>
              <a:rPr lang="en-AU" dirty="0"/>
              <a:t>2019</a:t>
            </a:r>
          </a:p>
        </p:txBody>
      </p:sp>
      <p:pic>
        <p:nvPicPr>
          <p:cNvPr id="3" name="Picture 2">
            <a:extLst>
              <a:ext uri="{FF2B5EF4-FFF2-40B4-BE49-F238E27FC236}">
                <a16:creationId xmlns:a16="http://schemas.microsoft.com/office/drawing/2014/main" id="{FC8EF165-3B2F-2779-12AA-9A3C73DEF3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91"/>
          <a:stretch/>
        </p:blipFill>
        <p:spPr bwMode="auto">
          <a:xfrm>
            <a:off x="3535588" y="1250949"/>
            <a:ext cx="4105275" cy="514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42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7007" t="42209" r="68893" b="40951"/>
          <a:stretch/>
        </p:blipFill>
        <p:spPr>
          <a:xfrm>
            <a:off x="2798202" y="2894455"/>
            <a:ext cx="1409412" cy="1155031"/>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4278712" y="2809188"/>
            <a:ext cx="851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Pretty LEDs</a:t>
            </a:r>
          </a:p>
        </p:txBody>
      </p:sp>
    </p:spTree>
    <p:extLst>
      <p:ext uri="{BB962C8B-B14F-4D97-AF65-F5344CB8AC3E}">
        <p14:creationId xmlns:p14="http://schemas.microsoft.com/office/powerpoint/2010/main" val="40442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911" t="5333" r="89047" b="85957"/>
          <a:stretch/>
        </p:blipFill>
        <p:spPr>
          <a:xfrm>
            <a:off x="1189408" y="365125"/>
            <a:ext cx="1003777" cy="597401"/>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2193185" y="10986"/>
            <a:ext cx="851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4 x Capacitive Touch == Wheel </a:t>
            </a:r>
          </a:p>
        </p:txBody>
      </p:sp>
    </p:spTree>
    <p:extLst>
      <p:ext uri="{BB962C8B-B14F-4D97-AF65-F5344CB8AC3E}">
        <p14:creationId xmlns:p14="http://schemas.microsoft.com/office/powerpoint/2010/main" val="272443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911" t="13844" r="84576" b="63000"/>
          <a:stretch/>
        </p:blipFill>
        <p:spPr>
          <a:xfrm>
            <a:off x="1189408" y="948776"/>
            <a:ext cx="1450664" cy="1588168"/>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2640072" y="1080078"/>
            <a:ext cx="851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LCD screen</a:t>
            </a:r>
          </a:p>
        </p:txBody>
      </p:sp>
    </p:spTree>
    <p:extLst>
      <p:ext uri="{BB962C8B-B14F-4D97-AF65-F5344CB8AC3E}">
        <p14:creationId xmlns:p14="http://schemas.microsoft.com/office/powerpoint/2010/main" val="8633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4667" t="13844" r="78661" b="63000"/>
          <a:stretch/>
        </p:blipFill>
        <p:spPr>
          <a:xfrm>
            <a:off x="2564444" y="948776"/>
            <a:ext cx="666893" cy="1588168"/>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3231337" y="1080078"/>
            <a:ext cx="851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Backlight / brightness control</a:t>
            </a:r>
          </a:p>
        </p:txBody>
      </p:sp>
    </p:spTree>
    <p:extLst>
      <p:ext uri="{BB962C8B-B14F-4D97-AF65-F5344CB8AC3E}">
        <p14:creationId xmlns:p14="http://schemas.microsoft.com/office/powerpoint/2010/main" val="94943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6648" t="79003" r="41934" b="5320"/>
          <a:stretch/>
        </p:blipFill>
        <p:spPr>
          <a:xfrm>
            <a:off x="5761408" y="5417648"/>
            <a:ext cx="1141281" cy="1075226"/>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2358190" y="2891386"/>
            <a:ext cx="5472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AU" dirty="0"/>
              <a:t>Expansion headers</a:t>
            </a:r>
          </a:p>
        </p:txBody>
      </p:sp>
      <p:pic>
        <p:nvPicPr>
          <p:cNvPr id="4" name="Picture 3" descr="A computer screen shot of a circuit board&#10;&#10;Description automatically generated">
            <a:extLst>
              <a:ext uri="{FF2B5EF4-FFF2-40B4-BE49-F238E27FC236}">
                <a16:creationId xmlns:a16="http://schemas.microsoft.com/office/drawing/2014/main" id="{5C964F85-B3AE-CC4E-7E42-B7EE710AF95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2822" t="82311" r="55210" b="6562"/>
          <a:stretch/>
        </p:blipFill>
        <p:spPr>
          <a:xfrm>
            <a:off x="4379496" y="5644528"/>
            <a:ext cx="1196281" cy="763147"/>
          </a:xfrm>
          <a:prstGeom prst="rect">
            <a:avLst/>
          </a:prstGeom>
          <a:ln>
            <a:solidFill>
              <a:schemeClr val="tx1"/>
            </a:solidFill>
          </a:ln>
        </p:spPr>
      </p:pic>
      <p:pic>
        <p:nvPicPr>
          <p:cNvPr id="6" name="Picture 5" descr="A computer screen shot of a circuit board&#10;&#10;Description automatically generated">
            <a:extLst>
              <a:ext uri="{FF2B5EF4-FFF2-40B4-BE49-F238E27FC236}">
                <a16:creationId xmlns:a16="http://schemas.microsoft.com/office/drawing/2014/main" id="{434F476E-B363-6CFB-2D3C-B0FC1B29B51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2822" t="57505" r="55210" b="19339"/>
          <a:stretch/>
        </p:blipFill>
        <p:spPr>
          <a:xfrm>
            <a:off x="4379496" y="3953233"/>
            <a:ext cx="1196281" cy="1588169"/>
          </a:xfrm>
          <a:prstGeom prst="rect">
            <a:avLst/>
          </a:prstGeom>
          <a:ln>
            <a:solidFill>
              <a:schemeClr val="tx1"/>
            </a:solidFill>
          </a:ln>
        </p:spPr>
      </p:pic>
      <p:pic>
        <p:nvPicPr>
          <p:cNvPr id="7" name="Picture 6" descr="A computer screen shot of a circuit board&#10;&#10;Description automatically generated">
            <a:extLst>
              <a:ext uri="{FF2B5EF4-FFF2-40B4-BE49-F238E27FC236}">
                <a16:creationId xmlns:a16="http://schemas.microsoft.com/office/drawing/2014/main" id="{5B171A92-564E-9958-F89A-0AAD875CDE2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516" t="57505" r="68003" b="28461"/>
          <a:stretch/>
        </p:blipFill>
        <p:spPr>
          <a:xfrm>
            <a:off x="2949457" y="3953232"/>
            <a:ext cx="1347535" cy="962527"/>
          </a:xfrm>
          <a:prstGeom prst="rect">
            <a:avLst/>
          </a:prstGeom>
          <a:ln>
            <a:solidFill>
              <a:schemeClr val="tx1"/>
            </a:solidFill>
          </a:ln>
        </p:spPr>
      </p:pic>
      <p:sp>
        <p:nvSpPr>
          <p:cNvPr id="9" name="Title 1">
            <a:extLst>
              <a:ext uri="{FF2B5EF4-FFF2-40B4-BE49-F238E27FC236}">
                <a16:creationId xmlns:a16="http://schemas.microsoft.com/office/drawing/2014/main" id="{DC6F645C-F0C8-C7E6-EEF4-49DE279D2BF1}"/>
              </a:ext>
            </a:extLst>
          </p:cNvPr>
          <p:cNvSpPr txBox="1">
            <a:spLocks/>
          </p:cNvSpPr>
          <p:nvPr/>
        </p:nvSpPr>
        <p:spPr>
          <a:xfrm>
            <a:off x="1156179" y="3771713"/>
            <a:ext cx="1793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AU" dirty="0"/>
              <a:t>SAO</a:t>
            </a:r>
          </a:p>
        </p:txBody>
      </p:sp>
      <p:sp>
        <p:nvSpPr>
          <p:cNvPr id="10" name="Title 1">
            <a:extLst>
              <a:ext uri="{FF2B5EF4-FFF2-40B4-BE49-F238E27FC236}">
                <a16:creationId xmlns:a16="http://schemas.microsoft.com/office/drawing/2014/main" id="{50E48602-F848-94DC-68A4-8594064FDB0E}"/>
              </a:ext>
            </a:extLst>
          </p:cNvPr>
          <p:cNvSpPr txBox="1">
            <a:spLocks/>
          </p:cNvSpPr>
          <p:nvPr/>
        </p:nvSpPr>
        <p:spPr>
          <a:xfrm>
            <a:off x="5592104" y="3953231"/>
            <a:ext cx="21754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Utility</a:t>
            </a:r>
          </a:p>
        </p:txBody>
      </p:sp>
      <p:sp>
        <p:nvSpPr>
          <p:cNvPr id="11" name="Title 1">
            <a:extLst>
              <a:ext uri="{FF2B5EF4-FFF2-40B4-BE49-F238E27FC236}">
                <a16:creationId xmlns:a16="http://schemas.microsoft.com/office/drawing/2014/main" id="{66E17DEA-5F3E-AF6A-7109-7D86E5E49C79}"/>
              </a:ext>
            </a:extLst>
          </p:cNvPr>
          <p:cNvSpPr txBox="1">
            <a:spLocks/>
          </p:cNvSpPr>
          <p:nvPr/>
        </p:nvSpPr>
        <p:spPr>
          <a:xfrm>
            <a:off x="6902689" y="5278794"/>
            <a:ext cx="21754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JTAG</a:t>
            </a:r>
          </a:p>
        </p:txBody>
      </p:sp>
      <p:sp>
        <p:nvSpPr>
          <p:cNvPr id="12" name="Title 1">
            <a:extLst>
              <a:ext uri="{FF2B5EF4-FFF2-40B4-BE49-F238E27FC236}">
                <a16:creationId xmlns:a16="http://schemas.microsoft.com/office/drawing/2014/main" id="{9E211CEE-D36C-F9FF-0F73-8C0AFF87981E}"/>
              </a:ext>
            </a:extLst>
          </p:cNvPr>
          <p:cNvSpPr txBox="1">
            <a:spLocks/>
          </p:cNvSpPr>
          <p:nvPr/>
        </p:nvSpPr>
        <p:spPr>
          <a:xfrm>
            <a:off x="2204072" y="5400578"/>
            <a:ext cx="21754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AU" dirty="0"/>
              <a:t>Program</a:t>
            </a:r>
          </a:p>
        </p:txBody>
      </p:sp>
    </p:spTree>
    <p:extLst>
      <p:ext uri="{BB962C8B-B14F-4D97-AF65-F5344CB8AC3E}">
        <p14:creationId xmlns:p14="http://schemas.microsoft.com/office/powerpoint/2010/main" val="367363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3595" t="2018" r="22056" b="63900"/>
          <a:stretch/>
        </p:blipFill>
        <p:spPr>
          <a:xfrm>
            <a:off x="6455802" y="137505"/>
            <a:ext cx="2433816" cy="2337564"/>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838199" y="94534"/>
            <a:ext cx="561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AU" dirty="0"/>
              <a:t>External RAM</a:t>
            </a:r>
          </a:p>
        </p:txBody>
      </p:sp>
      <p:sp>
        <p:nvSpPr>
          <p:cNvPr id="13" name="Title 1">
            <a:extLst>
              <a:ext uri="{FF2B5EF4-FFF2-40B4-BE49-F238E27FC236}">
                <a16:creationId xmlns:a16="http://schemas.microsoft.com/office/drawing/2014/main" id="{BE607B1D-D19D-15E1-1239-DCBA041A7ADA}"/>
              </a:ext>
            </a:extLst>
          </p:cNvPr>
          <p:cNvSpPr txBox="1">
            <a:spLocks/>
          </p:cNvSpPr>
          <p:nvPr/>
        </p:nvSpPr>
        <p:spPr>
          <a:xfrm>
            <a:off x="838198" y="1192477"/>
            <a:ext cx="561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AU" dirty="0"/>
              <a:t>External Flash</a:t>
            </a:r>
          </a:p>
        </p:txBody>
      </p:sp>
    </p:spTree>
    <p:extLst>
      <p:ext uri="{BB962C8B-B14F-4D97-AF65-F5344CB8AC3E}">
        <p14:creationId xmlns:p14="http://schemas.microsoft.com/office/powerpoint/2010/main" val="397351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77119" t="2018" r="1146" b="63198"/>
          <a:stretch/>
        </p:blipFill>
        <p:spPr>
          <a:xfrm>
            <a:off x="8807116" y="137504"/>
            <a:ext cx="2172558" cy="2385689"/>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3189513" y="667566"/>
            <a:ext cx="561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AU" dirty="0"/>
              <a:t>40MHz crystal</a:t>
            </a:r>
          </a:p>
        </p:txBody>
      </p:sp>
    </p:spTree>
    <p:extLst>
      <p:ext uri="{BB962C8B-B14F-4D97-AF65-F5344CB8AC3E}">
        <p14:creationId xmlns:p14="http://schemas.microsoft.com/office/powerpoint/2010/main" val="395802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ircuit board&#10;&#10;Description automatically generated">
            <a:extLst>
              <a:ext uri="{FF2B5EF4-FFF2-40B4-BE49-F238E27FC236}">
                <a16:creationId xmlns:a16="http://schemas.microsoft.com/office/drawing/2014/main" id="{B5C65DCB-8A4A-AF1F-A35D-9D0A2C5EB427}"/>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dirty="0"/>
          </a:p>
        </p:txBody>
      </p:sp>
      <p:pic>
        <p:nvPicPr>
          <p:cNvPr id="2" name="Picture 1" descr="A computer screen shot of a circuit board&#10;&#10;Description automatically generated">
            <a:extLst>
              <a:ext uri="{FF2B5EF4-FFF2-40B4-BE49-F238E27FC236}">
                <a16:creationId xmlns:a16="http://schemas.microsoft.com/office/drawing/2014/main" id="{590CEAC5-161D-C690-37CC-DB29911F866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4353" t="35999" r="1145" b="18090"/>
          <a:stretch/>
        </p:blipFill>
        <p:spPr>
          <a:xfrm>
            <a:off x="6531429" y="2468192"/>
            <a:ext cx="4448245" cy="3148837"/>
          </a:xfrm>
          <a:prstGeom prst="rect">
            <a:avLst/>
          </a:prstGeom>
          <a:ln>
            <a:solidFill>
              <a:schemeClr val="tx1"/>
            </a:solidFill>
          </a:ln>
        </p:spPr>
      </p:pic>
      <p:sp>
        <p:nvSpPr>
          <p:cNvPr id="3" name="Title 1">
            <a:extLst>
              <a:ext uri="{FF2B5EF4-FFF2-40B4-BE49-F238E27FC236}">
                <a16:creationId xmlns:a16="http://schemas.microsoft.com/office/drawing/2014/main" id="{9722F33C-4A6D-2EBB-60AE-030AD7929611}"/>
              </a:ext>
            </a:extLst>
          </p:cNvPr>
          <p:cNvSpPr txBox="1">
            <a:spLocks/>
          </p:cNvSpPr>
          <p:nvPr/>
        </p:nvSpPr>
        <p:spPr>
          <a:xfrm>
            <a:off x="6417049" y="922253"/>
            <a:ext cx="22044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AU" dirty="0"/>
              <a:t>ESP32s2</a:t>
            </a:r>
          </a:p>
          <a:p>
            <a:r>
              <a:rPr lang="en-AU" dirty="0"/>
              <a:t>(CAM)</a:t>
            </a:r>
          </a:p>
        </p:txBody>
      </p:sp>
      <p:pic>
        <p:nvPicPr>
          <p:cNvPr id="4" name="Picture 3" descr="A computer screen shot of a circuit board&#10;&#10;Description automatically generated">
            <a:extLst>
              <a:ext uri="{FF2B5EF4-FFF2-40B4-BE49-F238E27FC236}">
                <a16:creationId xmlns:a16="http://schemas.microsoft.com/office/drawing/2014/main" id="{7B779F77-C688-2A88-C6AA-EE128009159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0926" t="2319" r="46790" b="57585"/>
          <a:stretch/>
        </p:blipFill>
        <p:spPr>
          <a:xfrm>
            <a:off x="3190087" y="158129"/>
            <a:ext cx="3226962" cy="2750075"/>
          </a:xfrm>
          <a:prstGeom prst="rect">
            <a:avLst/>
          </a:prstGeom>
          <a:ln>
            <a:solidFill>
              <a:schemeClr val="tx1"/>
            </a:solidFill>
          </a:ln>
        </p:spPr>
      </p:pic>
      <p:sp>
        <p:nvSpPr>
          <p:cNvPr id="6" name="Title 1">
            <a:extLst>
              <a:ext uri="{FF2B5EF4-FFF2-40B4-BE49-F238E27FC236}">
                <a16:creationId xmlns:a16="http://schemas.microsoft.com/office/drawing/2014/main" id="{B093AAEE-3DEE-EE8C-6BE5-7E3B9DC6BBD3}"/>
              </a:ext>
            </a:extLst>
          </p:cNvPr>
          <p:cNvSpPr txBox="1">
            <a:spLocks/>
          </p:cNvSpPr>
          <p:nvPr/>
        </p:nvSpPr>
        <p:spPr>
          <a:xfrm>
            <a:off x="4269802" y="3379828"/>
            <a:ext cx="22044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AU" dirty="0"/>
              <a:t>ESP32s2</a:t>
            </a:r>
          </a:p>
          <a:p>
            <a:pPr algn="r"/>
            <a:r>
              <a:rPr lang="en-AU" dirty="0"/>
              <a:t>(IC)</a:t>
            </a:r>
          </a:p>
        </p:txBody>
      </p:sp>
      <p:pic>
        <p:nvPicPr>
          <p:cNvPr id="7" name="Picture 12">
            <a:extLst>
              <a:ext uri="{FF2B5EF4-FFF2-40B4-BE49-F238E27FC236}">
                <a16:creationId xmlns:a16="http://schemas.microsoft.com/office/drawing/2014/main" id="{56B68CDA-D954-390F-4D01-A793D04424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78" t="11558" r="12090" b="12010"/>
          <a:stretch/>
        </p:blipFill>
        <p:spPr bwMode="auto">
          <a:xfrm>
            <a:off x="4753381" y="4759329"/>
            <a:ext cx="1493300" cy="14932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chip&#10;&#10;Description automatically generated">
            <a:extLst>
              <a:ext uri="{FF2B5EF4-FFF2-40B4-BE49-F238E27FC236}">
                <a16:creationId xmlns:a16="http://schemas.microsoft.com/office/drawing/2014/main" id="{6FF30E5E-F3E1-05BB-6F0E-7C81218B77D9}"/>
              </a:ext>
            </a:extLst>
          </p:cNvPr>
          <p:cNvPicPr>
            <a:picLocks noChangeAspect="1"/>
          </p:cNvPicPr>
          <p:nvPr/>
        </p:nvPicPr>
        <p:blipFill rotWithShape="1">
          <a:blip r:embed="rId5">
            <a:extLst>
              <a:ext uri="{28A0092B-C50C-407E-A947-70E740481C1C}">
                <a14:useLocalDpi xmlns:a14="http://schemas.microsoft.com/office/drawing/2010/main" val="0"/>
              </a:ext>
            </a:extLst>
          </a:blip>
          <a:srcRect l="22291" t="1387" r="21869" b="2377"/>
          <a:stretch/>
        </p:blipFill>
        <p:spPr>
          <a:xfrm>
            <a:off x="1405271" y="158129"/>
            <a:ext cx="1595669" cy="2750075"/>
          </a:xfrm>
          <a:prstGeom prst="rect">
            <a:avLst/>
          </a:prstGeom>
        </p:spPr>
      </p:pic>
    </p:spTree>
    <p:extLst>
      <p:ext uri="{BB962C8B-B14F-4D97-AF65-F5344CB8AC3E}">
        <p14:creationId xmlns:p14="http://schemas.microsoft.com/office/powerpoint/2010/main" val="316417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a:p>
        </p:txBody>
      </p:sp>
      <p:pic>
        <p:nvPicPr>
          <p:cNvPr id="7" name="Picture 6" descr="A computer screen shot of a circuit board&#10;&#10;Description automatically generated">
            <a:extLst>
              <a:ext uri="{FF2B5EF4-FFF2-40B4-BE49-F238E27FC236}">
                <a16:creationId xmlns:a16="http://schemas.microsoft.com/office/drawing/2014/main" id="{9844E42B-45C8-2B04-178C-58623EC50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946" y="0"/>
            <a:ext cx="9996108" cy="6858000"/>
          </a:xfrm>
          <a:prstGeom prst="rect">
            <a:avLst/>
          </a:prstGeom>
        </p:spPr>
      </p:pic>
    </p:spTree>
    <p:extLst>
      <p:ext uri="{BB962C8B-B14F-4D97-AF65-F5344CB8AC3E}">
        <p14:creationId xmlns:p14="http://schemas.microsoft.com/office/powerpoint/2010/main" val="23589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ADFB0B-3D2C-C077-BD5B-14581274B269}"/>
              </a:ext>
            </a:extLst>
          </p:cNvPr>
          <p:cNvSpPr>
            <a:spLocks noGrp="1"/>
          </p:cNvSpPr>
          <p:nvPr>
            <p:ph type="title"/>
          </p:nvPr>
        </p:nvSpPr>
        <p:spPr/>
        <p:txBody>
          <a:bodyPr/>
          <a:lstStyle/>
          <a:p>
            <a:endParaRPr lang="en-AU"/>
          </a:p>
        </p:txBody>
      </p:sp>
      <p:pic>
        <p:nvPicPr>
          <p:cNvPr id="4" name="Picture 3">
            <a:extLst>
              <a:ext uri="{FF2B5EF4-FFF2-40B4-BE49-F238E27FC236}">
                <a16:creationId xmlns:a16="http://schemas.microsoft.com/office/drawing/2014/main" id="{1517EA2B-3D4E-CA05-1B7D-389D922FF6F4}"/>
              </a:ext>
            </a:extLst>
          </p:cNvPr>
          <p:cNvPicPr>
            <a:picLocks noChangeAspect="1"/>
          </p:cNvPicPr>
          <p:nvPr/>
        </p:nvPicPr>
        <p:blipFill rotWithShape="1">
          <a:blip r:embed="rId3"/>
          <a:srcRect l="4822" r="4822"/>
          <a:stretch/>
        </p:blipFill>
        <p:spPr>
          <a:xfrm>
            <a:off x="1097946" y="0"/>
            <a:ext cx="9996108" cy="6858000"/>
          </a:xfrm>
          <a:prstGeom prst="rect">
            <a:avLst/>
          </a:prstGeom>
        </p:spPr>
      </p:pic>
    </p:spTree>
    <p:extLst>
      <p:ext uri="{BB962C8B-B14F-4D97-AF65-F5344CB8AC3E}">
        <p14:creationId xmlns:p14="http://schemas.microsoft.com/office/powerpoint/2010/main" val="3851303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3DB-070A-6A35-382E-5BA6A04D2D49}"/>
              </a:ext>
            </a:extLst>
          </p:cNvPr>
          <p:cNvSpPr>
            <a:spLocks noGrp="1"/>
          </p:cNvSpPr>
          <p:nvPr>
            <p:ph type="title"/>
          </p:nvPr>
        </p:nvSpPr>
        <p:spPr/>
        <p:txBody>
          <a:bodyPr/>
          <a:lstStyle/>
          <a:p>
            <a:r>
              <a:rPr lang="en-AU" strike="sngStrike" dirty="0"/>
              <a:t>2021</a:t>
            </a:r>
            <a:r>
              <a:rPr lang="en-AU" dirty="0"/>
              <a:t> 2022</a:t>
            </a:r>
          </a:p>
        </p:txBody>
      </p:sp>
      <p:pic>
        <p:nvPicPr>
          <p:cNvPr id="2050" name="Picture 2">
            <a:extLst>
              <a:ext uri="{FF2B5EF4-FFF2-40B4-BE49-F238E27FC236}">
                <a16:creationId xmlns:a16="http://schemas.microsoft.com/office/drawing/2014/main" id="{A45ACAF0-4AD6-621C-E690-CCF905D62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366838"/>
            <a:ext cx="5495925"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2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23ED6-9A30-15E5-3427-FC951E45A9D8}"/>
              </a:ext>
            </a:extLst>
          </p:cNvPr>
          <p:cNvSpPr>
            <a:spLocks noGrp="1"/>
          </p:cNvSpPr>
          <p:nvPr>
            <p:ph type="title"/>
          </p:nvPr>
        </p:nvSpPr>
        <p:spPr/>
        <p:txBody>
          <a:bodyPr/>
          <a:lstStyle/>
          <a:p>
            <a:pPr algn="ctr"/>
            <a:r>
              <a:rPr lang="en-AU" dirty="0"/>
              <a:t>Right to repair</a:t>
            </a:r>
          </a:p>
        </p:txBody>
      </p:sp>
      <p:pic>
        <p:nvPicPr>
          <p:cNvPr id="1026" name="Picture 2">
            <a:extLst>
              <a:ext uri="{FF2B5EF4-FFF2-40B4-BE49-F238E27FC236}">
                <a16:creationId xmlns:a16="http://schemas.microsoft.com/office/drawing/2014/main" id="{0C11780B-163A-D599-B3CC-47FB5689E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1632886"/>
            <a:ext cx="4914900"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44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321FA-94F8-5605-D200-681E8E21C029}"/>
              </a:ext>
            </a:extLst>
          </p:cNvPr>
          <p:cNvSpPr>
            <a:spLocks noGrp="1"/>
          </p:cNvSpPr>
          <p:nvPr>
            <p:ph type="title"/>
          </p:nvPr>
        </p:nvSpPr>
        <p:spPr/>
        <p:txBody>
          <a:bodyPr/>
          <a:lstStyle/>
          <a:p>
            <a:endParaRPr lang="en-AU"/>
          </a:p>
        </p:txBody>
      </p:sp>
      <p:sp>
        <p:nvSpPr>
          <p:cNvPr id="6" name="Title 1">
            <a:extLst>
              <a:ext uri="{FF2B5EF4-FFF2-40B4-BE49-F238E27FC236}">
                <a16:creationId xmlns:a16="http://schemas.microsoft.com/office/drawing/2014/main" id="{AB86C043-B2A1-4427-25FD-F2EF7108EC81}"/>
              </a:ext>
            </a:extLst>
          </p:cNvPr>
          <p:cNvSpPr txBox="1">
            <a:spLocks/>
          </p:cNvSpPr>
          <p:nvPr/>
        </p:nvSpPr>
        <p:spPr>
          <a:xfrm>
            <a:off x="0" y="2766218"/>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11500" dirty="0">
                <a:latin typeface="Dubai Medium" panose="020B0603030403030204" pitchFamily="34" charset="-78"/>
                <a:cs typeface="Dubai Medium" panose="020B0603030403030204" pitchFamily="34" charset="-78"/>
              </a:rPr>
              <a:t>Software</a:t>
            </a:r>
            <a:endParaRPr lang="en-AU" sz="11500" dirty="0">
              <a:latin typeface="Dubai Medium" panose="020B0603030403030204" pitchFamily="34" charset="-78"/>
              <a:cs typeface="Dubai Medium" panose="020B0603030403030204" pitchFamily="34" charset="-78"/>
            </a:endParaRPr>
          </a:p>
        </p:txBody>
      </p:sp>
      <p:sp>
        <p:nvSpPr>
          <p:cNvPr id="8" name="Title 1">
            <a:extLst>
              <a:ext uri="{FF2B5EF4-FFF2-40B4-BE49-F238E27FC236}">
                <a16:creationId xmlns:a16="http://schemas.microsoft.com/office/drawing/2014/main" id="{E1C1DFB0-B98E-6C65-2815-8CC6ED723326}"/>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AU" dirty="0"/>
              <a:t>Hardware to hacker engagement</a:t>
            </a:r>
          </a:p>
        </p:txBody>
      </p:sp>
    </p:spTree>
    <p:extLst>
      <p:ext uri="{BB962C8B-B14F-4D97-AF65-F5344CB8AC3E}">
        <p14:creationId xmlns:p14="http://schemas.microsoft.com/office/powerpoint/2010/main" val="313798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qr code on a white background&#10;&#10;Description automatically generated">
            <a:extLst>
              <a:ext uri="{FF2B5EF4-FFF2-40B4-BE49-F238E27FC236}">
                <a16:creationId xmlns:a16="http://schemas.microsoft.com/office/drawing/2014/main" id="{76EA4C3E-023D-0431-D4D4-D072662B3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182" y="2901753"/>
            <a:ext cx="1059376" cy="1054494"/>
          </a:xfrm>
          <a:prstGeom prst="rect">
            <a:avLst/>
          </a:prstGeom>
        </p:spPr>
      </p:pic>
      <p:pic>
        <p:nvPicPr>
          <p:cNvPr id="7170" name="Picture 2">
            <a:extLst>
              <a:ext uri="{FF2B5EF4-FFF2-40B4-BE49-F238E27FC236}">
                <a16:creationId xmlns:a16="http://schemas.microsoft.com/office/drawing/2014/main" id="{B4970293-D0B2-1880-4791-E3999B9E8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281" y="1184856"/>
            <a:ext cx="4488287" cy="448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52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7170"/>
                                        </p:tgtEl>
                                      </p:cBhvr>
                                      <p:by x="25000" y="25000"/>
                                    </p:animScale>
                                  </p:childTnLst>
                                </p:cTn>
                              </p:par>
                              <p:par>
                                <p:cTn id="7" presetID="6" presetClass="emph" presetSubtype="0" fill="hold" nodeType="withEffect">
                                  <p:stCondLst>
                                    <p:cond delay="0"/>
                                  </p:stCondLst>
                                  <p:childTnLst>
                                    <p:animScale>
                                      <p:cBhvr>
                                        <p:cTn id="8" dur="500" fill="hold"/>
                                        <p:tgtEl>
                                          <p:spTgt spid="7"/>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BBF917C-FCF9-1367-514E-0CAC6AD76F86}"/>
              </a:ext>
            </a:extLst>
          </p:cNvPr>
          <p:cNvGrpSpPr/>
          <p:nvPr/>
        </p:nvGrpSpPr>
        <p:grpSpPr>
          <a:xfrm>
            <a:off x="1477219" y="2095278"/>
            <a:ext cx="2667443" cy="2667443"/>
            <a:chOff x="4687496" y="1324446"/>
            <a:chExt cx="2817008" cy="2817008"/>
          </a:xfrm>
        </p:grpSpPr>
        <p:sp>
          <p:nvSpPr>
            <p:cNvPr id="5" name="Rectangle: Rounded Corners 4">
              <a:extLst>
                <a:ext uri="{FF2B5EF4-FFF2-40B4-BE49-F238E27FC236}">
                  <a16:creationId xmlns:a16="http://schemas.microsoft.com/office/drawing/2014/main" id="{7C1085FF-E590-C0B7-6E46-7F6897F7C1F9}"/>
                </a:ext>
              </a:extLst>
            </p:cNvPr>
            <p:cNvSpPr/>
            <p:nvPr/>
          </p:nvSpPr>
          <p:spPr>
            <a:xfrm>
              <a:off x="4687496" y="1324446"/>
              <a:ext cx="2817008" cy="2817008"/>
            </a:xfrm>
            <a:prstGeom prst="roundRect">
              <a:avLst/>
            </a:prstGeom>
            <a:gradFill flip="none" rotWithShape="1">
              <a:gsLst>
                <a:gs pos="0">
                  <a:schemeClr val="bg1"/>
                </a:gs>
                <a:gs pos="50000">
                  <a:srgbClr val="00B050"/>
                </a:gs>
                <a:gs pos="100000">
                  <a:schemeClr val="accent6">
                    <a:lumMod val="60000"/>
                    <a:lumOff val="40000"/>
                  </a:schemeClr>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Graphic 5" descr="Hammer with solid fill">
              <a:extLst>
                <a:ext uri="{FF2B5EF4-FFF2-40B4-BE49-F238E27FC236}">
                  <a16:creationId xmlns:a16="http://schemas.microsoft.com/office/drawing/2014/main" id="{168A3BC8-77F6-D645-4CF0-A7D5DE072C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489" y="1817913"/>
              <a:ext cx="1835021" cy="1835021"/>
            </a:xfrm>
            <a:prstGeom prst="rect">
              <a:avLst/>
            </a:prstGeom>
          </p:spPr>
        </p:pic>
      </p:grpSp>
      <p:sp>
        <p:nvSpPr>
          <p:cNvPr id="7" name="Title 1">
            <a:extLst>
              <a:ext uri="{FF2B5EF4-FFF2-40B4-BE49-F238E27FC236}">
                <a16:creationId xmlns:a16="http://schemas.microsoft.com/office/drawing/2014/main" id="{8C8DFFD1-B565-F954-7DA5-059D77B2E81A}"/>
              </a:ext>
            </a:extLst>
          </p:cNvPr>
          <p:cNvSpPr txBox="1">
            <a:spLocks/>
          </p:cNvSpPr>
          <p:nvPr/>
        </p:nvSpPr>
        <p:spPr>
          <a:xfrm>
            <a:off x="5789008" y="786913"/>
            <a:ext cx="6282388" cy="52841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50000"/>
              </a:lnSpc>
            </a:pPr>
            <a:r>
              <a:rPr lang="en-AU" dirty="0"/>
              <a:t>USB to serial</a:t>
            </a:r>
          </a:p>
          <a:p>
            <a:pPr>
              <a:lnSpc>
                <a:spcPct val="150000"/>
              </a:lnSpc>
            </a:pPr>
            <a:r>
              <a:rPr lang="en-AU" dirty="0"/>
              <a:t>i2c detect</a:t>
            </a:r>
          </a:p>
          <a:p>
            <a:pPr>
              <a:lnSpc>
                <a:spcPct val="150000"/>
              </a:lnSpc>
            </a:pPr>
            <a:r>
              <a:rPr lang="en-AU" dirty="0"/>
              <a:t>i2c sniffing</a:t>
            </a:r>
          </a:p>
          <a:p>
            <a:pPr>
              <a:lnSpc>
                <a:spcPct val="150000"/>
              </a:lnSpc>
            </a:pPr>
            <a:r>
              <a:rPr lang="en-AU" dirty="0"/>
              <a:t>SPI sniffing</a:t>
            </a:r>
          </a:p>
          <a:p>
            <a:pPr>
              <a:lnSpc>
                <a:spcPct val="150000"/>
              </a:lnSpc>
            </a:pPr>
            <a:r>
              <a:rPr lang="en-AU" dirty="0"/>
              <a:t>GPIO expander</a:t>
            </a:r>
          </a:p>
        </p:txBody>
      </p:sp>
    </p:spTree>
    <p:extLst>
      <p:ext uri="{BB962C8B-B14F-4D97-AF65-F5344CB8AC3E}">
        <p14:creationId xmlns:p14="http://schemas.microsoft.com/office/powerpoint/2010/main" val="405492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C8DFFD1-B565-F954-7DA5-059D77B2E81A}"/>
              </a:ext>
            </a:extLst>
          </p:cNvPr>
          <p:cNvSpPr txBox="1">
            <a:spLocks/>
          </p:cNvSpPr>
          <p:nvPr/>
        </p:nvSpPr>
        <p:spPr>
          <a:xfrm>
            <a:off x="5776130" y="1768275"/>
            <a:ext cx="6282388" cy="3321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50000"/>
              </a:lnSpc>
            </a:pPr>
            <a:r>
              <a:rPr lang="en-AU" dirty="0"/>
              <a:t>Snake</a:t>
            </a:r>
          </a:p>
          <a:p>
            <a:pPr>
              <a:lnSpc>
                <a:spcPct val="150000"/>
              </a:lnSpc>
            </a:pPr>
            <a:r>
              <a:rPr lang="en-AU" dirty="0"/>
              <a:t>Tetris</a:t>
            </a:r>
          </a:p>
          <a:p>
            <a:pPr>
              <a:lnSpc>
                <a:spcPct val="150000"/>
              </a:lnSpc>
            </a:pPr>
            <a:r>
              <a:rPr lang="en-AU" dirty="0" err="1"/>
              <a:t>Cybears</a:t>
            </a:r>
            <a:r>
              <a:rPr lang="en-AU" dirty="0"/>
              <a:t> CTF</a:t>
            </a:r>
          </a:p>
        </p:txBody>
      </p:sp>
      <p:grpSp>
        <p:nvGrpSpPr>
          <p:cNvPr id="9" name="Group 8">
            <a:extLst>
              <a:ext uri="{FF2B5EF4-FFF2-40B4-BE49-F238E27FC236}">
                <a16:creationId xmlns:a16="http://schemas.microsoft.com/office/drawing/2014/main" id="{1DDCC342-5174-0A7D-A8DA-8094CFF3167E}"/>
              </a:ext>
            </a:extLst>
          </p:cNvPr>
          <p:cNvGrpSpPr/>
          <p:nvPr/>
        </p:nvGrpSpPr>
        <p:grpSpPr>
          <a:xfrm>
            <a:off x="1477217" y="2095278"/>
            <a:ext cx="2667443" cy="2667443"/>
            <a:chOff x="8221456" y="1324446"/>
            <a:chExt cx="2817008" cy="2817008"/>
          </a:xfrm>
        </p:grpSpPr>
        <p:sp>
          <p:nvSpPr>
            <p:cNvPr id="10" name="Rectangle: Rounded Corners 9">
              <a:extLst>
                <a:ext uri="{FF2B5EF4-FFF2-40B4-BE49-F238E27FC236}">
                  <a16:creationId xmlns:a16="http://schemas.microsoft.com/office/drawing/2014/main" id="{EFA94583-8490-83DE-5109-3AE2F583AFA5}"/>
                </a:ext>
              </a:extLst>
            </p:cNvPr>
            <p:cNvSpPr/>
            <p:nvPr/>
          </p:nvSpPr>
          <p:spPr>
            <a:xfrm>
              <a:off x="8221456" y="1324446"/>
              <a:ext cx="2817008" cy="2817008"/>
            </a:xfrm>
            <a:prstGeom prst="roundRect">
              <a:avLst/>
            </a:prstGeom>
            <a:gradFill flip="none" rotWithShape="1">
              <a:gsLst>
                <a:gs pos="0">
                  <a:schemeClr val="bg1"/>
                </a:gs>
                <a:gs pos="50000">
                  <a:srgbClr val="0070C0"/>
                </a:gs>
                <a:gs pos="100000">
                  <a:srgbClr val="00B0F0"/>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Graphic 10" descr="Flag with solid fill">
              <a:extLst>
                <a:ext uri="{FF2B5EF4-FFF2-40B4-BE49-F238E27FC236}">
                  <a16:creationId xmlns:a16="http://schemas.microsoft.com/office/drawing/2014/main" id="{A3F3BF22-7266-8BA5-15D8-C1FFCA7D1A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5560" y="1818681"/>
              <a:ext cx="1834253" cy="1834253"/>
            </a:xfrm>
            <a:prstGeom prst="rect">
              <a:avLst/>
            </a:prstGeom>
          </p:spPr>
        </p:pic>
      </p:grpSp>
    </p:spTree>
    <p:extLst>
      <p:ext uri="{BB962C8B-B14F-4D97-AF65-F5344CB8AC3E}">
        <p14:creationId xmlns:p14="http://schemas.microsoft.com/office/powerpoint/2010/main" val="273058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EFB3073-A1D5-7747-3C56-2A4D5939D8EB}"/>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Graphic 4" descr="Warning with solid fill">
            <a:extLst>
              <a:ext uri="{FF2B5EF4-FFF2-40B4-BE49-F238E27FC236}">
                <a16:creationId xmlns:a16="http://schemas.microsoft.com/office/drawing/2014/main" id="{C73AE1A9-EA6A-FC1E-9120-86AECE1BB8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46359" y="812982"/>
            <a:ext cx="914400" cy="914400"/>
          </a:xfrm>
          <a:prstGeom prst="rect">
            <a:avLst/>
          </a:prstGeom>
        </p:spPr>
      </p:pic>
      <p:sp>
        <p:nvSpPr>
          <p:cNvPr id="8" name="TextBox 7">
            <a:extLst>
              <a:ext uri="{FF2B5EF4-FFF2-40B4-BE49-F238E27FC236}">
                <a16:creationId xmlns:a16="http://schemas.microsoft.com/office/drawing/2014/main" id="{68371CD5-F6B5-DB0C-CC62-4A42C9676865}"/>
              </a:ext>
            </a:extLst>
          </p:cNvPr>
          <p:cNvSpPr txBox="1"/>
          <p:nvPr/>
        </p:nvSpPr>
        <p:spPr>
          <a:xfrm>
            <a:off x="2952735" y="1997839"/>
            <a:ext cx="6286529" cy="2862322"/>
          </a:xfrm>
          <a:prstGeom prst="rect">
            <a:avLst/>
          </a:prstGeom>
          <a:noFill/>
        </p:spPr>
        <p:txBody>
          <a:bodyPr wrap="none" rtlCol="0">
            <a:spAutoFit/>
          </a:bodyPr>
          <a:lstStyle/>
          <a:p>
            <a:r>
              <a:rPr lang="en-AU" sz="6000" dirty="0">
                <a:solidFill>
                  <a:schemeClr val="bg1"/>
                </a:solidFill>
              </a:rPr>
              <a:t>Your device has</a:t>
            </a:r>
          </a:p>
          <a:p>
            <a:r>
              <a:rPr lang="en-AU" sz="6000" dirty="0">
                <a:solidFill>
                  <a:schemeClr val="bg1"/>
                </a:solidFill>
              </a:rPr>
              <a:t>been unlocked and </a:t>
            </a:r>
          </a:p>
          <a:p>
            <a:r>
              <a:rPr lang="en-AU" sz="6000" dirty="0">
                <a:solidFill>
                  <a:schemeClr val="bg1"/>
                </a:solidFill>
              </a:rPr>
              <a:t>can’t be trusted</a:t>
            </a:r>
          </a:p>
        </p:txBody>
      </p:sp>
      <p:sp>
        <p:nvSpPr>
          <p:cNvPr id="9" name="TextBox 8">
            <a:extLst>
              <a:ext uri="{FF2B5EF4-FFF2-40B4-BE49-F238E27FC236}">
                <a16:creationId xmlns:a16="http://schemas.microsoft.com/office/drawing/2014/main" id="{AFCD1F1A-D2A2-8844-BE3F-4992B9D4FFF6}"/>
              </a:ext>
            </a:extLst>
          </p:cNvPr>
          <p:cNvSpPr txBox="1"/>
          <p:nvPr/>
        </p:nvSpPr>
        <p:spPr>
          <a:xfrm>
            <a:off x="3055766" y="5335860"/>
            <a:ext cx="4249048" cy="523220"/>
          </a:xfrm>
          <a:prstGeom prst="rect">
            <a:avLst/>
          </a:prstGeom>
          <a:noFill/>
        </p:spPr>
        <p:txBody>
          <a:bodyPr wrap="none" rtlCol="0">
            <a:spAutoFit/>
          </a:bodyPr>
          <a:lstStyle/>
          <a:p>
            <a:r>
              <a:rPr lang="en-AU" sz="2800" dirty="0">
                <a:solidFill>
                  <a:schemeClr val="bg1"/>
                </a:solidFill>
              </a:rPr>
              <a:t>Your device is now hackable</a:t>
            </a:r>
          </a:p>
        </p:txBody>
      </p:sp>
    </p:spTree>
    <p:extLst>
      <p:ext uri="{BB962C8B-B14F-4D97-AF65-F5344CB8AC3E}">
        <p14:creationId xmlns:p14="http://schemas.microsoft.com/office/powerpoint/2010/main" val="3406228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9C2B11-3E28-DAE3-D466-46AACB6843D8}"/>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AU" sz="4000" dirty="0"/>
              <a:t>bpod.bsidescbr.com.au/update.html</a:t>
            </a:r>
          </a:p>
        </p:txBody>
      </p:sp>
      <p:grpSp>
        <p:nvGrpSpPr>
          <p:cNvPr id="10" name="Group 9">
            <a:extLst>
              <a:ext uri="{FF2B5EF4-FFF2-40B4-BE49-F238E27FC236}">
                <a16:creationId xmlns:a16="http://schemas.microsoft.com/office/drawing/2014/main" id="{CA00F938-7255-4992-8F5B-3B99D781F9BE}"/>
              </a:ext>
            </a:extLst>
          </p:cNvPr>
          <p:cNvGrpSpPr/>
          <p:nvPr/>
        </p:nvGrpSpPr>
        <p:grpSpPr>
          <a:xfrm>
            <a:off x="5165131" y="954912"/>
            <a:ext cx="1861241" cy="1861241"/>
            <a:chOff x="1667814" y="2356834"/>
            <a:chExt cx="2749639" cy="2749639"/>
          </a:xfrm>
        </p:grpSpPr>
        <p:sp>
          <p:nvSpPr>
            <p:cNvPr id="8" name="Oval 7">
              <a:extLst>
                <a:ext uri="{FF2B5EF4-FFF2-40B4-BE49-F238E27FC236}">
                  <a16:creationId xmlns:a16="http://schemas.microsoft.com/office/drawing/2014/main" id="{55CB3E25-4F5C-AEFA-6040-C719AE6A8F41}"/>
                </a:ext>
              </a:extLst>
            </p:cNvPr>
            <p:cNvSpPr/>
            <p:nvPr/>
          </p:nvSpPr>
          <p:spPr>
            <a:xfrm>
              <a:off x="1667814" y="2356834"/>
              <a:ext cx="2749639" cy="2749639"/>
            </a:xfrm>
            <a:prstGeom prst="ellipse">
              <a:avLst/>
            </a:prstGeom>
            <a:gradFill flip="none" rotWithShape="1">
              <a:gsLst>
                <a:gs pos="0">
                  <a:srgbClr val="FF7C80"/>
                </a:gs>
                <a:gs pos="50000">
                  <a:srgbClr val="7030A0"/>
                </a:gs>
                <a:gs pos="100000">
                  <a:srgbClr val="33CCFF"/>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C7C5824A-CDAD-1001-0005-D802F5AFCB29}"/>
                </a:ext>
              </a:extLst>
            </p:cNvPr>
            <p:cNvSpPr/>
            <p:nvPr/>
          </p:nvSpPr>
          <p:spPr>
            <a:xfrm>
              <a:off x="1780674" y="2469694"/>
              <a:ext cx="2523193" cy="252319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6">
              <a:extLst>
                <a:ext uri="{FF2B5EF4-FFF2-40B4-BE49-F238E27FC236}">
                  <a16:creationId xmlns:a16="http://schemas.microsoft.com/office/drawing/2014/main" id="{824C014C-28E8-2EFC-08F0-68D6AECF9A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1471" y="2836440"/>
              <a:ext cx="2121141" cy="1770691"/>
            </a:xfrm>
            <a:prstGeom prst="rect">
              <a:avLst/>
            </a:prstGeom>
          </p:spPr>
        </p:pic>
      </p:grpSp>
      <p:pic>
        <p:nvPicPr>
          <p:cNvPr id="8194" name="Picture 2">
            <a:extLst>
              <a:ext uri="{FF2B5EF4-FFF2-40B4-BE49-F238E27FC236}">
                <a16:creationId xmlns:a16="http://schemas.microsoft.com/office/drawing/2014/main" id="{40362CCE-A91D-64DD-5904-4EB7294FC8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1925" y="4041846"/>
            <a:ext cx="927159" cy="463043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7CC5E983-7435-9FEE-08B0-85395A618496}"/>
              </a:ext>
            </a:extLst>
          </p:cNvPr>
          <p:cNvSpPr/>
          <p:nvPr/>
        </p:nvSpPr>
        <p:spPr>
          <a:xfrm rot="16200000">
            <a:off x="5866965" y="3159149"/>
            <a:ext cx="457574" cy="539702"/>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21101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321FA-94F8-5605-D200-681E8E21C029}"/>
              </a:ext>
            </a:extLst>
          </p:cNvPr>
          <p:cNvSpPr>
            <a:spLocks noGrp="1"/>
          </p:cNvSpPr>
          <p:nvPr>
            <p:ph type="title"/>
          </p:nvPr>
        </p:nvSpPr>
        <p:spPr/>
        <p:txBody>
          <a:bodyPr/>
          <a:lstStyle/>
          <a:p>
            <a:endParaRPr lang="en-AU"/>
          </a:p>
        </p:txBody>
      </p:sp>
      <p:sp>
        <p:nvSpPr>
          <p:cNvPr id="6" name="Title 1">
            <a:extLst>
              <a:ext uri="{FF2B5EF4-FFF2-40B4-BE49-F238E27FC236}">
                <a16:creationId xmlns:a16="http://schemas.microsoft.com/office/drawing/2014/main" id="{AB86C043-B2A1-4427-25FD-F2EF7108EC81}"/>
              </a:ext>
            </a:extLst>
          </p:cNvPr>
          <p:cNvSpPr txBox="1">
            <a:spLocks/>
          </p:cNvSpPr>
          <p:nvPr/>
        </p:nvSpPr>
        <p:spPr>
          <a:xfrm>
            <a:off x="0" y="2766218"/>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11500" dirty="0">
                <a:latin typeface="Dubai Medium" panose="020B0603030403030204" pitchFamily="34" charset="-78"/>
                <a:cs typeface="Dubai Medium" panose="020B0603030403030204" pitchFamily="34" charset="-78"/>
              </a:rPr>
              <a:t>Production</a:t>
            </a:r>
            <a:endParaRPr lang="en-AU" sz="11500" dirty="0">
              <a:latin typeface="Dubai Medium" panose="020B0603030403030204" pitchFamily="34" charset="-78"/>
              <a:cs typeface="Dubai Medium" panose="020B0603030403030204" pitchFamily="34" charset="-78"/>
            </a:endParaRPr>
          </a:p>
        </p:txBody>
      </p:sp>
      <p:sp>
        <p:nvSpPr>
          <p:cNvPr id="8" name="Title 1">
            <a:extLst>
              <a:ext uri="{FF2B5EF4-FFF2-40B4-BE49-F238E27FC236}">
                <a16:creationId xmlns:a16="http://schemas.microsoft.com/office/drawing/2014/main" id="{E1C1DFB0-B98E-6C65-2815-8CC6ED723326}"/>
              </a:ext>
            </a:extLst>
          </p:cNvPr>
          <p:cNvSpPr txBox="1">
            <a:spLocks/>
          </p:cNvSpPr>
          <p:nvPr/>
        </p:nvSpPr>
        <p:spPr>
          <a:xfrm>
            <a:off x="838200" y="4569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AU" dirty="0"/>
              <a:t>From a few to a thousand</a:t>
            </a:r>
          </a:p>
        </p:txBody>
      </p:sp>
    </p:spTree>
    <p:extLst>
      <p:ext uri="{BB962C8B-B14F-4D97-AF65-F5344CB8AC3E}">
        <p14:creationId xmlns:p14="http://schemas.microsoft.com/office/powerpoint/2010/main" val="261006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E76284-AE6E-E0D3-674E-3C8D63094A8C}"/>
              </a:ext>
            </a:extLst>
          </p:cNvPr>
          <p:cNvSpPr>
            <a:spLocks noGrp="1"/>
          </p:cNvSpPr>
          <p:nvPr>
            <p:ph type="title"/>
          </p:nvPr>
        </p:nvSpPr>
        <p:spPr/>
        <p:txBody>
          <a:bodyPr/>
          <a:lstStyle/>
          <a:p>
            <a:r>
              <a:rPr lang="en-AU" dirty="0"/>
              <a:t>Prototypes</a:t>
            </a:r>
          </a:p>
        </p:txBody>
      </p:sp>
      <p:pic>
        <p:nvPicPr>
          <p:cNvPr id="4098" name="Picture 2">
            <a:extLst>
              <a:ext uri="{FF2B5EF4-FFF2-40B4-BE49-F238E27FC236}">
                <a16:creationId xmlns:a16="http://schemas.microsoft.com/office/drawing/2014/main" id="{2B66EA4E-1D89-A52C-09CA-61B518C537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60" t="20298" r="31836" b="15612"/>
          <a:stretch/>
        </p:blipFill>
        <p:spPr bwMode="auto">
          <a:xfrm>
            <a:off x="5126865" y="1192218"/>
            <a:ext cx="1938270" cy="44735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46644A4-5594-31F1-FF0B-DEA4B86FB5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149" t="19517" r="35220" b="26117"/>
          <a:stretch/>
        </p:blipFill>
        <p:spPr bwMode="auto">
          <a:xfrm>
            <a:off x="8687183" y="603121"/>
            <a:ext cx="2545724" cy="5651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5027DB9-BD5C-2150-C280-3A1021A166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10" t="8933" r="9665" b="11979"/>
          <a:stretch/>
        </p:blipFill>
        <p:spPr bwMode="auto">
          <a:xfrm>
            <a:off x="1238518" y="1735427"/>
            <a:ext cx="2433725" cy="338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0557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23ED6-9A30-15E5-3427-FC951E45A9D8}"/>
              </a:ext>
            </a:extLst>
          </p:cNvPr>
          <p:cNvSpPr>
            <a:spLocks noGrp="1"/>
          </p:cNvSpPr>
          <p:nvPr>
            <p:ph type="title"/>
          </p:nvPr>
        </p:nvSpPr>
        <p:spPr/>
        <p:txBody>
          <a:bodyPr/>
          <a:lstStyle/>
          <a:p>
            <a:r>
              <a:rPr lang="en-US" dirty="0"/>
              <a:t>Ordering</a:t>
            </a:r>
            <a:endParaRPr lang="en-AU" dirty="0"/>
          </a:p>
        </p:txBody>
      </p:sp>
      <p:pic>
        <p:nvPicPr>
          <p:cNvPr id="5122" name="Picture 2">
            <a:extLst>
              <a:ext uri="{FF2B5EF4-FFF2-40B4-BE49-F238E27FC236}">
                <a16:creationId xmlns:a16="http://schemas.microsoft.com/office/drawing/2014/main" id="{A7AA2963-B019-0CE3-CB06-B9E840074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33675"/>
            <a:ext cx="5486400" cy="41243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BE50E82-B132-B62C-8211-2C529F38838F}"/>
              </a:ext>
            </a:extLst>
          </p:cNvPr>
          <p:cNvSpPr txBox="1">
            <a:spLocks/>
          </p:cNvSpPr>
          <p:nvPr/>
        </p:nvSpPr>
        <p:spPr>
          <a:xfrm>
            <a:off x="6900183" y="786914"/>
            <a:ext cx="5116804" cy="52841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200000"/>
              </a:lnSpc>
            </a:pPr>
            <a:r>
              <a:rPr lang="en-AU" dirty="0" err="1"/>
              <a:t>Gerb</a:t>
            </a:r>
            <a:r>
              <a:rPr lang="en-AU" dirty="0"/>
              <a:t> and Drill files</a:t>
            </a:r>
          </a:p>
          <a:p>
            <a:pPr>
              <a:lnSpc>
                <a:spcPct val="200000"/>
              </a:lnSpc>
            </a:pPr>
            <a:r>
              <a:rPr lang="en-AU" dirty="0"/>
              <a:t>Bill of Materials</a:t>
            </a:r>
          </a:p>
          <a:p>
            <a:pPr>
              <a:lnSpc>
                <a:spcPct val="200000"/>
              </a:lnSpc>
            </a:pPr>
            <a:r>
              <a:rPr lang="en-AU" dirty="0"/>
              <a:t>Pick and place</a:t>
            </a:r>
          </a:p>
          <a:p>
            <a:pPr>
              <a:lnSpc>
                <a:spcPct val="200000"/>
              </a:lnSpc>
            </a:pPr>
            <a:r>
              <a:rPr lang="en-AU" dirty="0"/>
              <a:t>Firmware image</a:t>
            </a:r>
          </a:p>
        </p:txBody>
      </p:sp>
      <p:grpSp>
        <p:nvGrpSpPr>
          <p:cNvPr id="26" name="Group 25">
            <a:extLst>
              <a:ext uri="{FF2B5EF4-FFF2-40B4-BE49-F238E27FC236}">
                <a16:creationId xmlns:a16="http://schemas.microsoft.com/office/drawing/2014/main" id="{3C223D63-F71F-C373-FC51-A075167E0406}"/>
              </a:ext>
            </a:extLst>
          </p:cNvPr>
          <p:cNvGrpSpPr/>
          <p:nvPr/>
        </p:nvGrpSpPr>
        <p:grpSpPr>
          <a:xfrm>
            <a:off x="5916896" y="1199044"/>
            <a:ext cx="1021452" cy="1019463"/>
            <a:chOff x="5916896" y="1199044"/>
            <a:chExt cx="1021452" cy="1019463"/>
          </a:xfrm>
        </p:grpSpPr>
        <p:grpSp>
          <p:nvGrpSpPr>
            <p:cNvPr id="22" name="Group 21">
              <a:extLst>
                <a:ext uri="{FF2B5EF4-FFF2-40B4-BE49-F238E27FC236}">
                  <a16:creationId xmlns:a16="http://schemas.microsoft.com/office/drawing/2014/main" id="{282EBAC0-A3DC-BBA6-1B39-88030168DE0E}"/>
                </a:ext>
              </a:extLst>
            </p:cNvPr>
            <p:cNvGrpSpPr/>
            <p:nvPr/>
          </p:nvGrpSpPr>
          <p:grpSpPr>
            <a:xfrm>
              <a:off x="5916896" y="1199044"/>
              <a:ext cx="983287" cy="983287"/>
              <a:chOff x="5399471" y="5071057"/>
              <a:chExt cx="1497166" cy="1497166"/>
            </a:xfrm>
            <a:solidFill>
              <a:schemeClr val="accent4">
                <a:lumMod val="60000"/>
                <a:lumOff val="40000"/>
              </a:schemeClr>
            </a:solidFill>
          </p:grpSpPr>
          <p:pic>
            <p:nvPicPr>
              <p:cNvPr id="6" name="Graphic 5" descr="Zipper outline">
                <a:extLst>
                  <a:ext uri="{FF2B5EF4-FFF2-40B4-BE49-F238E27FC236}">
                    <a16:creationId xmlns:a16="http://schemas.microsoft.com/office/drawing/2014/main" id="{E0E623A6-7474-370A-0222-279091A0F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1643" y="5407828"/>
                <a:ext cx="914400" cy="914400"/>
              </a:xfrm>
              <a:prstGeom prst="rect">
                <a:avLst/>
              </a:prstGeom>
            </p:spPr>
          </p:pic>
          <p:pic>
            <p:nvPicPr>
              <p:cNvPr id="8" name="Graphic 7" descr="Paper with solid fill">
                <a:extLst>
                  <a:ext uri="{FF2B5EF4-FFF2-40B4-BE49-F238E27FC236}">
                    <a16:creationId xmlns:a16="http://schemas.microsoft.com/office/drawing/2014/main" id="{47158BF3-5496-ABD6-F4A0-743596244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99471" y="5071057"/>
                <a:ext cx="1497166" cy="1497166"/>
              </a:xfrm>
              <a:prstGeom prst="rect">
                <a:avLst/>
              </a:prstGeom>
            </p:spPr>
          </p:pic>
        </p:grpSp>
        <p:sp>
          <p:nvSpPr>
            <p:cNvPr id="18" name="Rectangle: Rounded Corners 17">
              <a:extLst>
                <a:ext uri="{FF2B5EF4-FFF2-40B4-BE49-F238E27FC236}">
                  <a16:creationId xmlns:a16="http://schemas.microsoft.com/office/drawing/2014/main" id="{0413346A-B2B5-B353-4D40-EC5D0D1B93EA}"/>
                </a:ext>
              </a:extLst>
            </p:cNvPr>
            <p:cNvSpPr/>
            <p:nvPr/>
          </p:nvSpPr>
          <p:spPr>
            <a:xfrm>
              <a:off x="6255768" y="1937095"/>
              <a:ext cx="682580" cy="281412"/>
            </a:xfrm>
            <a:prstGeom prst="round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.ZIP</a:t>
              </a:r>
            </a:p>
          </p:txBody>
        </p:sp>
      </p:grpSp>
      <p:grpSp>
        <p:nvGrpSpPr>
          <p:cNvPr id="27" name="Group 26">
            <a:extLst>
              <a:ext uri="{FF2B5EF4-FFF2-40B4-BE49-F238E27FC236}">
                <a16:creationId xmlns:a16="http://schemas.microsoft.com/office/drawing/2014/main" id="{A25BBA4C-11EF-DC73-2AA6-B85A75B2B3C6}"/>
              </a:ext>
            </a:extLst>
          </p:cNvPr>
          <p:cNvGrpSpPr/>
          <p:nvPr/>
        </p:nvGrpSpPr>
        <p:grpSpPr>
          <a:xfrm>
            <a:off x="5919887" y="2445713"/>
            <a:ext cx="1018461" cy="1023124"/>
            <a:chOff x="5919887" y="2445713"/>
            <a:chExt cx="1018461" cy="1023124"/>
          </a:xfrm>
        </p:grpSpPr>
        <p:grpSp>
          <p:nvGrpSpPr>
            <p:cNvPr id="23" name="Group 22">
              <a:extLst>
                <a:ext uri="{FF2B5EF4-FFF2-40B4-BE49-F238E27FC236}">
                  <a16:creationId xmlns:a16="http://schemas.microsoft.com/office/drawing/2014/main" id="{D9CE25BA-A864-F140-64C5-4791D66EBE46}"/>
                </a:ext>
              </a:extLst>
            </p:cNvPr>
            <p:cNvGrpSpPr/>
            <p:nvPr/>
          </p:nvGrpSpPr>
          <p:grpSpPr>
            <a:xfrm>
              <a:off x="5919887" y="2445713"/>
              <a:ext cx="983287" cy="983287"/>
              <a:chOff x="6867663" y="5066228"/>
              <a:chExt cx="1497166" cy="1497166"/>
            </a:xfrm>
            <a:solidFill>
              <a:srgbClr val="00B050"/>
            </a:solidFill>
          </p:grpSpPr>
          <p:pic>
            <p:nvPicPr>
              <p:cNvPr id="9" name="Graphic 8" descr="Paper with solid fill">
                <a:extLst>
                  <a:ext uri="{FF2B5EF4-FFF2-40B4-BE49-F238E27FC236}">
                    <a16:creationId xmlns:a16="http://schemas.microsoft.com/office/drawing/2014/main" id="{A50ADC41-B863-8434-C90E-83E3FE5452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67663" y="5066228"/>
                <a:ext cx="1497166" cy="1497166"/>
              </a:xfrm>
              <a:prstGeom prst="rect">
                <a:avLst/>
              </a:prstGeom>
            </p:spPr>
          </p:pic>
          <p:pic>
            <p:nvPicPr>
              <p:cNvPr id="11" name="Graphic 10" descr="Table with solid fill">
                <a:extLst>
                  <a:ext uri="{FF2B5EF4-FFF2-40B4-BE49-F238E27FC236}">
                    <a16:creationId xmlns:a16="http://schemas.microsoft.com/office/drawing/2014/main" id="{8552A922-B45B-49E6-7B2B-24BE8B28E88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6835" y="5485102"/>
                <a:ext cx="780471" cy="780471"/>
              </a:xfrm>
              <a:prstGeom prst="rect">
                <a:avLst/>
              </a:prstGeom>
            </p:spPr>
          </p:pic>
        </p:grpSp>
        <p:sp>
          <p:nvSpPr>
            <p:cNvPr id="19" name="Rectangle: Rounded Corners 18">
              <a:extLst>
                <a:ext uri="{FF2B5EF4-FFF2-40B4-BE49-F238E27FC236}">
                  <a16:creationId xmlns:a16="http://schemas.microsoft.com/office/drawing/2014/main" id="{49C77DB3-CBED-5C9C-4D73-0FEAD04C2BF3}"/>
                </a:ext>
              </a:extLst>
            </p:cNvPr>
            <p:cNvSpPr/>
            <p:nvPr/>
          </p:nvSpPr>
          <p:spPr>
            <a:xfrm>
              <a:off x="6255768" y="3187425"/>
              <a:ext cx="682580" cy="281412"/>
            </a:xfrm>
            <a:prstGeom prst="round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.XLS</a:t>
              </a:r>
            </a:p>
          </p:txBody>
        </p:sp>
      </p:grpSp>
      <p:grpSp>
        <p:nvGrpSpPr>
          <p:cNvPr id="28" name="Group 27">
            <a:extLst>
              <a:ext uri="{FF2B5EF4-FFF2-40B4-BE49-F238E27FC236}">
                <a16:creationId xmlns:a16="http://schemas.microsoft.com/office/drawing/2014/main" id="{1252FB0D-9333-4EC6-D6BD-70F75EBCB372}"/>
              </a:ext>
            </a:extLst>
          </p:cNvPr>
          <p:cNvGrpSpPr/>
          <p:nvPr/>
        </p:nvGrpSpPr>
        <p:grpSpPr>
          <a:xfrm>
            <a:off x="5913860" y="3845477"/>
            <a:ext cx="1024488" cy="1047775"/>
            <a:chOff x="5913860" y="3845477"/>
            <a:chExt cx="1024488" cy="1047775"/>
          </a:xfrm>
        </p:grpSpPr>
        <p:grpSp>
          <p:nvGrpSpPr>
            <p:cNvPr id="24" name="Group 23">
              <a:extLst>
                <a:ext uri="{FF2B5EF4-FFF2-40B4-BE49-F238E27FC236}">
                  <a16:creationId xmlns:a16="http://schemas.microsoft.com/office/drawing/2014/main" id="{A64E57E8-992F-699F-4CDD-7A297111A5F4}"/>
                </a:ext>
              </a:extLst>
            </p:cNvPr>
            <p:cNvGrpSpPr/>
            <p:nvPr/>
          </p:nvGrpSpPr>
          <p:grpSpPr>
            <a:xfrm>
              <a:off x="5913860" y="3845477"/>
              <a:ext cx="983287" cy="983287"/>
              <a:chOff x="8134085" y="5056880"/>
              <a:chExt cx="1497166" cy="1497166"/>
            </a:xfrm>
            <a:solidFill>
              <a:schemeClr val="bg1"/>
            </a:solidFill>
          </p:grpSpPr>
          <p:pic>
            <p:nvPicPr>
              <p:cNvPr id="12" name="Graphic 11" descr="Paper with solid fill">
                <a:extLst>
                  <a:ext uri="{FF2B5EF4-FFF2-40B4-BE49-F238E27FC236}">
                    <a16:creationId xmlns:a16="http://schemas.microsoft.com/office/drawing/2014/main" id="{9D3BED3A-CE22-86A1-4DEE-34E7154F69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4085" y="5056880"/>
                <a:ext cx="1497166" cy="1497166"/>
              </a:xfrm>
              <a:prstGeom prst="rect">
                <a:avLst/>
              </a:prstGeom>
            </p:spPr>
          </p:pic>
          <p:pic>
            <p:nvPicPr>
              <p:cNvPr id="14" name="Graphic 13" descr="Target outline">
                <a:extLst>
                  <a:ext uri="{FF2B5EF4-FFF2-40B4-BE49-F238E27FC236}">
                    <a16:creationId xmlns:a16="http://schemas.microsoft.com/office/drawing/2014/main" id="{2F5B76BA-FF2C-7D19-0277-3455B7C6694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29326" y="5560145"/>
                <a:ext cx="705428" cy="705428"/>
              </a:xfrm>
              <a:prstGeom prst="rect">
                <a:avLst/>
              </a:prstGeom>
            </p:spPr>
          </p:pic>
        </p:grpSp>
        <p:sp>
          <p:nvSpPr>
            <p:cNvPr id="20" name="Rectangle: Rounded Corners 19">
              <a:extLst>
                <a:ext uri="{FF2B5EF4-FFF2-40B4-BE49-F238E27FC236}">
                  <a16:creationId xmlns:a16="http://schemas.microsoft.com/office/drawing/2014/main" id="{C014989F-2511-1231-BF6B-76ADCBF673A6}"/>
                </a:ext>
              </a:extLst>
            </p:cNvPr>
            <p:cNvSpPr/>
            <p:nvPr/>
          </p:nvSpPr>
          <p:spPr>
            <a:xfrm>
              <a:off x="6255768" y="4611840"/>
              <a:ext cx="682580" cy="281412"/>
            </a:xfrm>
            <a:prstGeom prst="round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.POS</a:t>
              </a:r>
            </a:p>
          </p:txBody>
        </p:sp>
      </p:grpSp>
      <p:grpSp>
        <p:nvGrpSpPr>
          <p:cNvPr id="29" name="Group 28">
            <a:extLst>
              <a:ext uri="{FF2B5EF4-FFF2-40B4-BE49-F238E27FC236}">
                <a16:creationId xmlns:a16="http://schemas.microsoft.com/office/drawing/2014/main" id="{FF84DBC7-C490-AC61-264D-FAC7DAF62C17}"/>
              </a:ext>
            </a:extLst>
          </p:cNvPr>
          <p:cNvGrpSpPr/>
          <p:nvPr/>
        </p:nvGrpSpPr>
        <p:grpSpPr>
          <a:xfrm>
            <a:off x="5919886" y="5182528"/>
            <a:ext cx="1018462" cy="1020249"/>
            <a:chOff x="5919886" y="5182528"/>
            <a:chExt cx="1018462" cy="1020249"/>
          </a:xfrm>
        </p:grpSpPr>
        <p:grpSp>
          <p:nvGrpSpPr>
            <p:cNvPr id="25" name="Group 24">
              <a:extLst>
                <a:ext uri="{FF2B5EF4-FFF2-40B4-BE49-F238E27FC236}">
                  <a16:creationId xmlns:a16="http://schemas.microsoft.com/office/drawing/2014/main" id="{491A1AE1-048F-A679-8DF9-6A8E76307862}"/>
                </a:ext>
              </a:extLst>
            </p:cNvPr>
            <p:cNvGrpSpPr/>
            <p:nvPr/>
          </p:nvGrpSpPr>
          <p:grpSpPr>
            <a:xfrm>
              <a:off x="5919886" y="5182528"/>
              <a:ext cx="983287" cy="983287"/>
              <a:chOff x="9458585" y="5056880"/>
              <a:chExt cx="1497166" cy="1497166"/>
            </a:xfrm>
            <a:solidFill>
              <a:srgbClr val="FF7C80"/>
            </a:solidFill>
          </p:grpSpPr>
          <p:pic>
            <p:nvPicPr>
              <p:cNvPr id="15" name="Graphic 14" descr="Paper with solid fill">
                <a:extLst>
                  <a:ext uri="{FF2B5EF4-FFF2-40B4-BE49-F238E27FC236}">
                    <a16:creationId xmlns:a16="http://schemas.microsoft.com/office/drawing/2014/main" id="{7EF9241D-2A9F-243B-CFB8-98E29C16E6E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58585" y="5056880"/>
                <a:ext cx="1497166" cy="1497166"/>
              </a:xfrm>
              <a:prstGeom prst="rect">
                <a:avLst/>
              </a:prstGeom>
            </p:spPr>
          </p:pic>
          <p:pic>
            <p:nvPicPr>
              <p:cNvPr id="17" name="Graphic 16" descr="Binary with solid fill">
                <a:extLst>
                  <a:ext uri="{FF2B5EF4-FFF2-40B4-BE49-F238E27FC236}">
                    <a16:creationId xmlns:a16="http://schemas.microsoft.com/office/drawing/2014/main" id="{1AB8060B-0074-AD15-1D16-64A3AFCB57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10607" y="5540085"/>
                <a:ext cx="748647" cy="748647"/>
              </a:xfrm>
              <a:prstGeom prst="rect">
                <a:avLst/>
              </a:prstGeom>
            </p:spPr>
          </p:pic>
        </p:grpSp>
        <p:sp>
          <p:nvSpPr>
            <p:cNvPr id="21" name="Rectangle: Rounded Corners 20">
              <a:extLst>
                <a:ext uri="{FF2B5EF4-FFF2-40B4-BE49-F238E27FC236}">
                  <a16:creationId xmlns:a16="http://schemas.microsoft.com/office/drawing/2014/main" id="{A7D15F39-6DB5-326D-0E48-6D20F173882E}"/>
                </a:ext>
              </a:extLst>
            </p:cNvPr>
            <p:cNvSpPr/>
            <p:nvPr/>
          </p:nvSpPr>
          <p:spPr>
            <a:xfrm>
              <a:off x="6255768" y="5921365"/>
              <a:ext cx="682580" cy="281412"/>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.BIN</a:t>
              </a:r>
            </a:p>
          </p:txBody>
        </p:sp>
      </p:grpSp>
    </p:spTree>
    <p:extLst>
      <p:ext uri="{BB962C8B-B14F-4D97-AF65-F5344CB8AC3E}">
        <p14:creationId xmlns:p14="http://schemas.microsoft.com/office/powerpoint/2010/main" val="34720973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anim calcmode="lin" valueType="num">
                                      <p:cBhvr>
                                        <p:cTn id="11" dur="500" fill="hold"/>
                                        <p:tgtEl>
                                          <p:spTgt spid="26"/>
                                        </p:tgtEl>
                                        <p:attrNameLst>
                                          <p:attrName>ppt_x</p:attrName>
                                        </p:attrNameLst>
                                      </p:cBhvr>
                                      <p:tavLst>
                                        <p:tav tm="0">
                                          <p:val>
                                            <p:strVal val="#ppt_x"/>
                                          </p:val>
                                        </p:tav>
                                        <p:tav tm="100000">
                                          <p:val>
                                            <p:strVal val="#ppt_x"/>
                                          </p:val>
                                        </p:tav>
                                      </p:tavLst>
                                    </p:anim>
                                    <p:anim calcmode="lin" valueType="num">
                                      <p:cBhvr>
                                        <p:cTn id="12"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anim calcmode="lin" valueType="num">
                                      <p:cBhvr>
                                        <p:cTn id="21" dur="500" fill="hold"/>
                                        <p:tgtEl>
                                          <p:spTgt spid="27"/>
                                        </p:tgtEl>
                                        <p:attrNameLst>
                                          <p:attrName>ppt_x</p:attrName>
                                        </p:attrNameLst>
                                      </p:cBhvr>
                                      <p:tavLst>
                                        <p:tav tm="0">
                                          <p:val>
                                            <p:strVal val="#ppt_x"/>
                                          </p:val>
                                        </p:tav>
                                        <p:tav tm="100000">
                                          <p:val>
                                            <p:strVal val="#ppt_x"/>
                                          </p:val>
                                        </p:tav>
                                      </p:tavLst>
                                    </p:anim>
                                    <p:anim calcmode="lin" valueType="num">
                                      <p:cBhvr>
                                        <p:cTn id="22" dur="500" fill="hold"/>
                                        <p:tgtEl>
                                          <p:spTgt spid="27"/>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42"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anim calcmode="lin" valueType="num">
                                      <p:cBhvr>
                                        <p:cTn id="29" dur="500" fill="hold"/>
                                        <p:tgtEl>
                                          <p:spTgt spid="28"/>
                                        </p:tgtEl>
                                        <p:attrNameLst>
                                          <p:attrName>ppt_x</p:attrName>
                                        </p:attrNameLst>
                                      </p:cBhvr>
                                      <p:tavLst>
                                        <p:tav tm="0">
                                          <p:val>
                                            <p:strVal val="#ppt_x"/>
                                          </p:val>
                                        </p:tav>
                                        <p:tav tm="100000">
                                          <p:val>
                                            <p:strVal val="#ppt_x"/>
                                          </p:val>
                                        </p:tav>
                                      </p:tavLst>
                                    </p:anim>
                                    <p:anim calcmode="lin" valueType="num">
                                      <p:cBhvr>
                                        <p:cTn id="30"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par>
                                <p:cTn id="36" presetID="42"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anim calcmode="lin" valueType="num">
                                      <p:cBhvr>
                                        <p:cTn id="39" dur="500" fill="hold"/>
                                        <p:tgtEl>
                                          <p:spTgt spid="29"/>
                                        </p:tgtEl>
                                        <p:attrNameLst>
                                          <p:attrName>ppt_x</p:attrName>
                                        </p:attrNameLst>
                                      </p:cBhvr>
                                      <p:tavLst>
                                        <p:tav tm="0">
                                          <p:val>
                                            <p:strVal val="#ppt_x"/>
                                          </p:val>
                                        </p:tav>
                                        <p:tav tm="100000">
                                          <p:val>
                                            <p:strVal val="#ppt_x"/>
                                          </p:val>
                                        </p:tav>
                                      </p:tavLst>
                                    </p:anim>
                                    <p:anim calcmode="lin" valueType="num">
                                      <p:cBhvr>
                                        <p:cTn id="4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8ECD9D-E098-52D3-1599-5340A25005BA}"/>
              </a:ext>
            </a:extLst>
          </p:cNvPr>
          <p:cNvSpPr/>
          <p:nvPr/>
        </p:nvSpPr>
        <p:spPr>
          <a:xfrm rot="8027931">
            <a:off x="305313" y="2582650"/>
            <a:ext cx="11271826" cy="1186250"/>
          </a:xfrm>
          <a:prstGeom prst="rect">
            <a:avLst/>
          </a:prstGeom>
          <a:gradFill flip="none" rotWithShape="1">
            <a:gsLst>
              <a:gs pos="100000">
                <a:schemeClr val="tx1">
                  <a:alpha val="0"/>
                </a:schemeClr>
              </a:gs>
              <a:gs pos="46000">
                <a:schemeClr val="bg1">
                  <a:alpha val="4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E85B04E1-D03B-AB36-EF66-C48F1DE2BD49}"/>
              </a:ext>
            </a:extLst>
          </p:cNvPr>
          <p:cNvSpPr>
            <a:spLocks noGrp="1"/>
          </p:cNvSpPr>
          <p:nvPr>
            <p:ph type="ctrTitle"/>
          </p:nvPr>
        </p:nvSpPr>
        <p:spPr/>
        <p:txBody>
          <a:bodyPr/>
          <a:lstStyle/>
          <a:p>
            <a:endParaRPr lang="en-AU" dirty="0"/>
          </a:p>
        </p:txBody>
      </p:sp>
      <p:sp>
        <p:nvSpPr>
          <p:cNvPr id="3" name="Subtitle 2">
            <a:extLst>
              <a:ext uri="{FF2B5EF4-FFF2-40B4-BE49-F238E27FC236}">
                <a16:creationId xmlns:a16="http://schemas.microsoft.com/office/drawing/2014/main" id="{64EB41EC-5A04-FAC2-4E30-86C85476956D}"/>
              </a:ext>
            </a:extLst>
          </p:cNvPr>
          <p:cNvSpPr>
            <a:spLocks noGrp="1"/>
          </p:cNvSpPr>
          <p:nvPr>
            <p:ph type="subTitle" idx="1"/>
          </p:nvPr>
        </p:nvSpPr>
        <p:spPr/>
        <p:txBody>
          <a:bodyPr/>
          <a:lstStyle/>
          <a:p>
            <a:endParaRPr lang="en-AU"/>
          </a:p>
        </p:txBody>
      </p:sp>
      <p:sp>
        <p:nvSpPr>
          <p:cNvPr id="6" name="Oval 5">
            <a:extLst>
              <a:ext uri="{FF2B5EF4-FFF2-40B4-BE49-F238E27FC236}">
                <a16:creationId xmlns:a16="http://schemas.microsoft.com/office/drawing/2014/main" id="{BB5456C0-B2DB-85F5-E0A4-6EFB497E6C73}"/>
              </a:ext>
            </a:extLst>
          </p:cNvPr>
          <p:cNvSpPr/>
          <p:nvPr/>
        </p:nvSpPr>
        <p:spPr>
          <a:xfrm>
            <a:off x="3417887" y="577849"/>
            <a:ext cx="5356225" cy="5356225"/>
          </a:xfrm>
          <a:prstGeom prst="ellipse">
            <a:avLst/>
          </a:prstGeom>
          <a:gradFill flip="none" rotWithShape="1">
            <a:gsLst>
              <a:gs pos="0">
                <a:schemeClr val="bg1">
                  <a:alpha val="80000"/>
                </a:schemeClr>
              </a:gs>
              <a:gs pos="64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02638CFD-111F-7D6A-453C-24C5E9D53855}"/>
              </a:ext>
            </a:extLst>
          </p:cNvPr>
          <p:cNvSpPr/>
          <p:nvPr/>
        </p:nvSpPr>
        <p:spPr>
          <a:xfrm rot="2700000">
            <a:off x="135825" y="91370"/>
            <a:ext cx="6661150" cy="1186250"/>
          </a:xfrm>
          <a:prstGeom prst="rect">
            <a:avLst/>
          </a:prstGeom>
          <a:gradFill flip="none" rotWithShape="1">
            <a:gsLst>
              <a:gs pos="100000">
                <a:schemeClr val="tx1">
                  <a:alpha val="0"/>
                </a:schemeClr>
              </a:gs>
              <a:gs pos="46000">
                <a:schemeClr val="bg1">
                  <a:alpha val="4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A76C2A7E-758E-90BB-0E32-68DC9E8E2115}"/>
              </a:ext>
            </a:extLst>
          </p:cNvPr>
          <p:cNvSpPr/>
          <p:nvPr/>
        </p:nvSpPr>
        <p:spPr>
          <a:xfrm rot="900000">
            <a:off x="-556324" y="2132950"/>
            <a:ext cx="6661150" cy="1186250"/>
          </a:xfrm>
          <a:prstGeom prst="rect">
            <a:avLst/>
          </a:prstGeom>
          <a:gradFill flip="none" rotWithShape="1">
            <a:gsLst>
              <a:gs pos="100000">
                <a:schemeClr val="tx1">
                  <a:alpha val="0"/>
                </a:schemeClr>
              </a:gs>
              <a:gs pos="46000">
                <a:schemeClr val="bg1">
                  <a:alpha val="1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a:extLst>
              <a:ext uri="{FF2B5EF4-FFF2-40B4-BE49-F238E27FC236}">
                <a16:creationId xmlns:a16="http://schemas.microsoft.com/office/drawing/2014/main" id="{AA433D7D-85EF-C675-3DE2-41FED68B18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3253" y="1901321"/>
            <a:ext cx="3245491" cy="2709279"/>
          </a:xfrm>
          <a:prstGeom prst="rect">
            <a:avLst/>
          </a:prstGeom>
        </p:spPr>
      </p:pic>
      <p:sp>
        <p:nvSpPr>
          <p:cNvPr id="9" name="Oval 8">
            <a:extLst>
              <a:ext uri="{FF2B5EF4-FFF2-40B4-BE49-F238E27FC236}">
                <a16:creationId xmlns:a16="http://schemas.microsoft.com/office/drawing/2014/main" id="{F0AD12E6-8321-A64F-E4D2-EFE2F31103F8}"/>
              </a:ext>
            </a:extLst>
          </p:cNvPr>
          <p:cNvSpPr/>
          <p:nvPr/>
        </p:nvSpPr>
        <p:spPr>
          <a:xfrm>
            <a:off x="4211069" y="854076"/>
            <a:ext cx="3200401" cy="3200401"/>
          </a:xfrm>
          <a:prstGeom prst="ellipse">
            <a:avLst/>
          </a:prstGeom>
          <a:gradFill flip="none" rotWithShape="1">
            <a:gsLst>
              <a:gs pos="0">
                <a:schemeClr val="bg1">
                  <a:alpha val="80000"/>
                </a:schemeClr>
              </a:gs>
              <a:gs pos="64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124F7B36-1C46-21EF-8CD5-74B34ABBCB85}"/>
              </a:ext>
            </a:extLst>
          </p:cNvPr>
          <p:cNvSpPr/>
          <p:nvPr/>
        </p:nvSpPr>
        <p:spPr>
          <a:xfrm rot="20953484">
            <a:off x="-605178" y="3461352"/>
            <a:ext cx="6661150" cy="1186250"/>
          </a:xfrm>
          <a:prstGeom prst="rect">
            <a:avLst/>
          </a:prstGeom>
          <a:gradFill flip="none" rotWithShape="1">
            <a:gsLst>
              <a:gs pos="100000">
                <a:schemeClr val="tx1">
                  <a:alpha val="0"/>
                </a:schemeClr>
              </a:gs>
              <a:gs pos="46000">
                <a:schemeClr val="bg1">
                  <a:alpha val="1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266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23ED6-9A30-15E5-3427-FC951E45A9D8}"/>
              </a:ext>
            </a:extLst>
          </p:cNvPr>
          <p:cNvSpPr>
            <a:spLocks noGrp="1"/>
          </p:cNvSpPr>
          <p:nvPr>
            <p:ph type="title"/>
          </p:nvPr>
        </p:nvSpPr>
        <p:spPr/>
        <p:txBody>
          <a:bodyPr/>
          <a:lstStyle/>
          <a:p>
            <a:r>
              <a:rPr lang="en-US" dirty="0"/>
              <a:t>Shipping</a:t>
            </a:r>
            <a:endParaRPr lang="en-AU" dirty="0"/>
          </a:p>
        </p:txBody>
      </p:sp>
      <p:pic>
        <p:nvPicPr>
          <p:cNvPr id="6146" name="Picture 2">
            <a:extLst>
              <a:ext uri="{FF2B5EF4-FFF2-40B4-BE49-F238E27FC236}">
                <a16:creationId xmlns:a16="http://schemas.microsoft.com/office/drawing/2014/main" id="{70E2A5F0-8731-AFB2-F321-BE61CF9091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21" t="10458" r="2028" b="9457"/>
          <a:stretch/>
        </p:blipFill>
        <p:spPr bwMode="auto">
          <a:xfrm>
            <a:off x="4347692" y="2182969"/>
            <a:ext cx="2917065" cy="24920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8CDDF49-2390-B43D-BB2F-BF747D8393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34" t="15859" r="13854" b="16265"/>
          <a:stretch/>
        </p:blipFill>
        <p:spPr bwMode="auto">
          <a:xfrm>
            <a:off x="8487178" y="2091207"/>
            <a:ext cx="2637064" cy="2723882"/>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Hourglass Finished with solid fill">
            <a:extLst>
              <a:ext uri="{FF2B5EF4-FFF2-40B4-BE49-F238E27FC236}">
                <a16:creationId xmlns:a16="http://schemas.microsoft.com/office/drawing/2014/main" id="{9314AE22-4B02-042F-9D7B-B0756DE13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235" y="2091207"/>
            <a:ext cx="2675586" cy="2675586"/>
          </a:xfrm>
          <a:prstGeom prst="rect">
            <a:avLst/>
          </a:prstGeom>
        </p:spPr>
      </p:pic>
    </p:spTree>
    <p:extLst>
      <p:ext uri="{BB962C8B-B14F-4D97-AF65-F5344CB8AC3E}">
        <p14:creationId xmlns:p14="http://schemas.microsoft.com/office/powerpoint/2010/main" val="33909259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8ECD9D-E098-52D3-1599-5340A25005BA}"/>
              </a:ext>
            </a:extLst>
          </p:cNvPr>
          <p:cNvSpPr/>
          <p:nvPr/>
        </p:nvSpPr>
        <p:spPr>
          <a:xfrm rot="8027931">
            <a:off x="305313" y="2582650"/>
            <a:ext cx="11271826" cy="1186250"/>
          </a:xfrm>
          <a:prstGeom prst="rect">
            <a:avLst/>
          </a:prstGeom>
          <a:gradFill flip="none" rotWithShape="1">
            <a:gsLst>
              <a:gs pos="100000">
                <a:schemeClr val="tx1">
                  <a:alpha val="0"/>
                </a:schemeClr>
              </a:gs>
              <a:gs pos="46000">
                <a:schemeClr val="bg1">
                  <a:alpha val="4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BB5456C0-B2DB-85F5-E0A4-6EFB497E6C73}"/>
              </a:ext>
            </a:extLst>
          </p:cNvPr>
          <p:cNvSpPr/>
          <p:nvPr/>
        </p:nvSpPr>
        <p:spPr>
          <a:xfrm>
            <a:off x="3417887" y="577849"/>
            <a:ext cx="5356225" cy="5356225"/>
          </a:xfrm>
          <a:prstGeom prst="ellipse">
            <a:avLst/>
          </a:prstGeom>
          <a:gradFill flip="none" rotWithShape="1">
            <a:gsLst>
              <a:gs pos="0">
                <a:schemeClr val="bg1">
                  <a:alpha val="80000"/>
                </a:schemeClr>
              </a:gs>
              <a:gs pos="64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02638CFD-111F-7D6A-453C-24C5E9D53855}"/>
              </a:ext>
            </a:extLst>
          </p:cNvPr>
          <p:cNvSpPr/>
          <p:nvPr/>
        </p:nvSpPr>
        <p:spPr>
          <a:xfrm rot="2700000">
            <a:off x="135825" y="91370"/>
            <a:ext cx="6661150" cy="1186250"/>
          </a:xfrm>
          <a:prstGeom prst="rect">
            <a:avLst/>
          </a:prstGeom>
          <a:gradFill flip="none" rotWithShape="1">
            <a:gsLst>
              <a:gs pos="100000">
                <a:schemeClr val="tx1">
                  <a:alpha val="0"/>
                </a:schemeClr>
              </a:gs>
              <a:gs pos="46000">
                <a:schemeClr val="bg1">
                  <a:alpha val="4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A76C2A7E-758E-90BB-0E32-68DC9E8E2115}"/>
              </a:ext>
            </a:extLst>
          </p:cNvPr>
          <p:cNvSpPr/>
          <p:nvPr/>
        </p:nvSpPr>
        <p:spPr>
          <a:xfrm rot="900000">
            <a:off x="-556324" y="2132950"/>
            <a:ext cx="6661150" cy="1186250"/>
          </a:xfrm>
          <a:prstGeom prst="rect">
            <a:avLst/>
          </a:prstGeom>
          <a:gradFill flip="none" rotWithShape="1">
            <a:gsLst>
              <a:gs pos="100000">
                <a:schemeClr val="tx1">
                  <a:alpha val="0"/>
                </a:schemeClr>
              </a:gs>
              <a:gs pos="46000">
                <a:schemeClr val="bg1">
                  <a:alpha val="1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a:extLst>
              <a:ext uri="{FF2B5EF4-FFF2-40B4-BE49-F238E27FC236}">
                <a16:creationId xmlns:a16="http://schemas.microsoft.com/office/drawing/2014/main" id="{AA433D7D-85EF-C675-3DE2-41FED68B1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3253" y="1901321"/>
            <a:ext cx="3245491" cy="2709279"/>
          </a:xfrm>
          <a:prstGeom prst="rect">
            <a:avLst/>
          </a:prstGeom>
        </p:spPr>
      </p:pic>
      <p:sp>
        <p:nvSpPr>
          <p:cNvPr id="9" name="Oval 8">
            <a:extLst>
              <a:ext uri="{FF2B5EF4-FFF2-40B4-BE49-F238E27FC236}">
                <a16:creationId xmlns:a16="http://schemas.microsoft.com/office/drawing/2014/main" id="{F0AD12E6-8321-A64F-E4D2-EFE2F31103F8}"/>
              </a:ext>
            </a:extLst>
          </p:cNvPr>
          <p:cNvSpPr/>
          <p:nvPr/>
        </p:nvSpPr>
        <p:spPr>
          <a:xfrm>
            <a:off x="4211069" y="854076"/>
            <a:ext cx="3200401" cy="3200401"/>
          </a:xfrm>
          <a:prstGeom prst="ellipse">
            <a:avLst/>
          </a:prstGeom>
          <a:gradFill flip="none" rotWithShape="1">
            <a:gsLst>
              <a:gs pos="0">
                <a:schemeClr val="bg1">
                  <a:alpha val="80000"/>
                </a:schemeClr>
              </a:gs>
              <a:gs pos="64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124F7B36-1C46-21EF-8CD5-74B34ABBCB85}"/>
              </a:ext>
            </a:extLst>
          </p:cNvPr>
          <p:cNvSpPr/>
          <p:nvPr/>
        </p:nvSpPr>
        <p:spPr>
          <a:xfrm rot="20953484">
            <a:off x="-605177" y="3461352"/>
            <a:ext cx="6661150" cy="1186250"/>
          </a:xfrm>
          <a:prstGeom prst="rect">
            <a:avLst/>
          </a:prstGeom>
          <a:gradFill flip="none" rotWithShape="1">
            <a:gsLst>
              <a:gs pos="100000">
                <a:schemeClr val="tx1">
                  <a:alpha val="0"/>
                </a:schemeClr>
              </a:gs>
              <a:gs pos="46000">
                <a:schemeClr val="bg1">
                  <a:alpha val="10000"/>
                </a:schemeClr>
              </a:gs>
              <a:gs pos="0">
                <a:schemeClr val="tx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D1D03957-4DF3-64BE-F233-68E063B953B9}"/>
              </a:ext>
            </a:extLst>
          </p:cNvPr>
          <p:cNvSpPr txBox="1">
            <a:spLocks/>
          </p:cNvSpPr>
          <p:nvPr/>
        </p:nvSpPr>
        <p:spPr>
          <a:xfrm>
            <a:off x="7254301" y="3940935"/>
            <a:ext cx="4595335" cy="278052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sz="3600" dirty="0"/>
              <a:t>Peter Rankin</a:t>
            </a:r>
          </a:p>
          <a:p>
            <a:pPr algn="l">
              <a:lnSpc>
                <a:spcPct val="110000"/>
              </a:lnSpc>
            </a:pPr>
            <a:r>
              <a:rPr lang="en-US" sz="3600" dirty="0"/>
              <a:t>rankstar59@gmail.com</a:t>
            </a:r>
          </a:p>
          <a:p>
            <a:pPr algn="l">
              <a:lnSpc>
                <a:spcPct val="110000"/>
              </a:lnSpc>
            </a:pPr>
            <a:r>
              <a:rPr lang="en-US" sz="3600" dirty="0"/>
              <a:t>@rankstar591</a:t>
            </a:r>
            <a:endParaRPr lang="en-AU" sz="3600" dirty="0"/>
          </a:p>
          <a:p>
            <a:pPr algn="l">
              <a:lnSpc>
                <a:spcPct val="110000"/>
              </a:lnSpc>
            </a:pPr>
            <a:r>
              <a:rPr lang="en-AU" sz="3600" dirty="0"/>
              <a:t>gitlab.com/</a:t>
            </a:r>
            <a:r>
              <a:rPr lang="en-AU" sz="3600" dirty="0" err="1"/>
              <a:t>pjranki</a:t>
            </a:r>
            <a:endParaRPr lang="en-AU" sz="3600" dirty="0"/>
          </a:p>
        </p:txBody>
      </p:sp>
      <p:pic>
        <p:nvPicPr>
          <p:cNvPr id="13" name="Graphic 12" descr="Envelope with solid fill">
            <a:extLst>
              <a:ext uri="{FF2B5EF4-FFF2-40B4-BE49-F238E27FC236}">
                <a16:creationId xmlns:a16="http://schemas.microsoft.com/office/drawing/2014/main" id="{37222878-FE67-B111-30A9-E625D33FF1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2653" y="4619777"/>
            <a:ext cx="730920" cy="730920"/>
          </a:xfrm>
          <a:prstGeom prst="rect">
            <a:avLst/>
          </a:prstGeom>
        </p:spPr>
      </p:pic>
      <p:pic>
        <p:nvPicPr>
          <p:cNvPr id="15" name="Graphic 14" descr="User outline">
            <a:extLst>
              <a:ext uri="{FF2B5EF4-FFF2-40B4-BE49-F238E27FC236}">
                <a16:creationId xmlns:a16="http://schemas.microsoft.com/office/drawing/2014/main" id="{0ADC28CA-876C-4E1C-ACBF-68BBCCA102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60713" y="3906711"/>
            <a:ext cx="730920" cy="730920"/>
          </a:xfrm>
          <a:prstGeom prst="rect">
            <a:avLst/>
          </a:prstGeom>
        </p:spPr>
      </p:pic>
      <p:pic>
        <p:nvPicPr>
          <p:cNvPr id="2050" name="Picture 2">
            <a:extLst>
              <a:ext uri="{FF2B5EF4-FFF2-40B4-BE49-F238E27FC236}">
                <a16:creationId xmlns:a16="http://schemas.microsoft.com/office/drawing/2014/main" id="{35BA6E0B-B184-78B7-F881-0AB87278BB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3878" y="5295658"/>
            <a:ext cx="791045" cy="6647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EA73A3-4BF1-9737-5EFD-A85088AAB9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2653" y="5926654"/>
            <a:ext cx="791045" cy="79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242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3DB-070A-6A35-382E-5BA6A04D2D49}"/>
              </a:ext>
            </a:extLst>
          </p:cNvPr>
          <p:cNvSpPr>
            <a:spLocks noGrp="1"/>
          </p:cNvSpPr>
          <p:nvPr>
            <p:ph type="title"/>
          </p:nvPr>
        </p:nvSpPr>
        <p:spPr>
          <a:xfrm>
            <a:off x="838200" y="4569201"/>
            <a:ext cx="10515600" cy="1325563"/>
          </a:xfrm>
        </p:spPr>
        <p:txBody>
          <a:bodyPr/>
          <a:lstStyle/>
          <a:p>
            <a:pPr algn="ctr"/>
            <a:r>
              <a:rPr lang="en-US" dirty="0" err="1"/>
              <a:t>Colour</a:t>
            </a:r>
            <a:r>
              <a:rPr lang="en-US" dirty="0"/>
              <a:t> screen badge with touch controls</a:t>
            </a:r>
            <a:endParaRPr lang="en-AU" dirty="0"/>
          </a:p>
        </p:txBody>
      </p:sp>
      <p:grpSp>
        <p:nvGrpSpPr>
          <p:cNvPr id="3" name="Group 2">
            <a:extLst>
              <a:ext uri="{FF2B5EF4-FFF2-40B4-BE49-F238E27FC236}">
                <a16:creationId xmlns:a16="http://schemas.microsoft.com/office/drawing/2014/main" id="{9C4DC298-E512-F98D-E398-79BA6BE2BEB6}"/>
              </a:ext>
            </a:extLst>
          </p:cNvPr>
          <p:cNvGrpSpPr/>
          <p:nvPr/>
        </p:nvGrpSpPr>
        <p:grpSpPr>
          <a:xfrm>
            <a:off x="4687496" y="1752193"/>
            <a:ext cx="2817008" cy="2817008"/>
            <a:chOff x="1153536" y="1324446"/>
            <a:chExt cx="2817008" cy="2817008"/>
          </a:xfrm>
        </p:grpSpPr>
        <p:sp>
          <p:nvSpPr>
            <p:cNvPr id="4" name="Rectangle: Rounded Corners 3">
              <a:extLst>
                <a:ext uri="{FF2B5EF4-FFF2-40B4-BE49-F238E27FC236}">
                  <a16:creationId xmlns:a16="http://schemas.microsoft.com/office/drawing/2014/main" id="{9F63EA43-5371-4DA9-12F3-B7DA19494694}"/>
                </a:ext>
              </a:extLst>
            </p:cNvPr>
            <p:cNvSpPr/>
            <p:nvPr/>
          </p:nvSpPr>
          <p:spPr>
            <a:xfrm>
              <a:off x="1153536" y="1324446"/>
              <a:ext cx="2817008" cy="2817008"/>
            </a:xfrm>
            <a:prstGeom prst="roundRect">
              <a:avLst/>
            </a:prstGeom>
            <a:gradFill flip="none" rotWithShape="1">
              <a:gsLst>
                <a:gs pos="0">
                  <a:schemeClr val="bg1"/>
                </a:gs>
                <a:gs pos="50000">
                  <a:schemeClr val="accent2">
                    <a:lumMod val="75000"/>
                  </a:schemeClr>
                </a:gs>
                <a:gs pos="100000">
                  <a:schemeClr val="accent4"/>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descr="Employee badge with solid fill">
              <a:extLst>
                <a:ext uri="{FF2B5EF4-FFF2-40B4-BE49-F238E27FC236}">
                  <a16:creationId xmlns:a16="http://schemas.microsoft.com/office/drawing/2014/main" id="{40085AA8-3AD2-E54A-B243-D7176743A3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2187" y="1811692"/>
              <a:ext cx="1841242" cy="1841242"/>
            </a:xfrm>
            <a:prstGeom prst="rect">
              <a:avLst/>
            </a:prstGeom>
          </p:spPr>
        </p:pic>
      </p:grpSp>
    </p:spTree>
    <p:extLst>
      <p:ext uri="{BB962C8B-B14F-4D97-AF65-F5344CB8AC3E}">
        <p14:creationId xmlns:p14="http://schemas.microsoft.com/office/powerpoint/2010/main" val="32538266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3DB-070A-6A35-382E-5BA6A04D2D49}"/>
              </a:ext>
            </a:extLst>
          </p:cNvPr>
          <p:cNvSpPr>
            <a:spLocks noGrp="1"/>
          </p:cNvSpPr>
          <p:nvPr>
            <p:ph type="title"/>
          </p:nvPr>
        </p:nvSpPr>
        <p:spPr>
          <a:xfrm>
            <a:off x="838200" y="4569201"/>
            <a:ext cx="10515600" cy="1325563"/>
          </a:xfrm>
        </p:spPr>
        <p:txBody>
          <a:bodyPr/>
          <a:lstStyle/>
          <a:p>
            <a:pPr algn="ctr"/>
            <a:r>
              <a:rPr lang="en-US" dirty="0"/>
              <a:t>Revolutionary hardware learning device</a:t>
            </a:r>
            <a:endParaRPr lang="en-AU" dirty="0"/>
          </a:p>
        </p:txBody>
      </p:sp>
      <p:grpSp>
        <p:nvGrpSpPr>
          <p:cNvPr id="3" name="Group 2">
            <a:extLst>
              <a:ext uri="{FF2B5EF4-FFF2-40B4-BE49-F238E27FC236}">
                <a16:creationId xmlns:a16="http://schemas.microsoft.com/office/drawing/2014/main" id="{99B4C367-625F-6C87-7B36-F1250DFFA686}"/>
              </a:ext>
            </a:extLst>
          </p:cNvPr>
          <p:cNvGrpSpPr/>
          <p:nvPr/>
        </p:nvGrpSpPr>
        <p:grpSpPr>
          <a:xfrm>
            <a:off x="4687496" y="1752193"/>
            <a:ext cx="2817008" cy="2817008"/>
            <a:chOff x="4687496" y="1324446"/>
            <a:chExt cx="2817008" cy="2817008"/>
          </a:xfrm>
        </p:grpSpPr>
        <p:sp>
          <p:nvSpPr>
            <p:cNvPr id="4" name="Rectangle: Rounded Corners 3">
              <a:extLst>
                <a:ext uri="{FF2B5EF4-FFF2-40B4-BE49-F238E27FC236}">
                  <a16:creationId xmlns:a16="http://schemas.microsoft.com/office/drawing/2014/main" id="{7DE52B14-216D-A297-2A30-9045BE2621AC}"/>
                </a:ext>
              </a:extLst>
            </p:cNvPr>
            <p:cNvSpPr/>
            <p:nvPr/>
          </p:nvSpPr>
          <p:spPr>
            <a:xfrm>
              <a:off x="4687496" y="1324446"/>
              <a:ext cx="2817008" cy="2817008"/>
            </a:xfrm>
            <a:prstGeom prst="roundRect">
              <a:avLst/>
            </a:prstGeom>
            <a:gradFill flip="none" rotWithShape="1">
              <a:gsLst>
                <a:gs pos="0">
                  <a:schemeClr val="bg1"/>
                </a:gs>
                <a:gs pos="50000">
                  <a:srgbClr val="00B050"/>
                </a:gs>
                <a:gs pos="100000">
                  <a:schemeClr val="accent6">
                    <a:lumMod val="60000"/>
                    <a:lumOff val="40000"/>
                  </a:schemeClr>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descr="Hammer with solid fill">
              <a:extLst>
                <a:ext uri="{FF2B5EF4-FFF2-40B4-BE49-F238E27FC236}">
                  <a16:creationId xmlns:a16="http://schemas.microsoft.com/office/drawing/2014/main" id="{66B8D0CA-BABD-8F07-77CC-8D4207D7D9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489" y="1817913"/>
              <a:ext cx="1835021" cy="1835021"/>
            </a:xfrm>
            <a:prstGeom prst="rect">
              <a:avLst/>
            </a:prstGeom>
          </p:spPr>
        </p:pic>
      </p:grpSp>
    </p:spTree>
    <p:extLst>
      <p:ext uri="{BB962C8B-B14F-4D97-AF65-F5344CB8AC3E}">
        <p14:creationId xmlns:p14="http://schemas.microsoft.com/office/powerpoint/2010/main" val="30272363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3DB-070A-6A35-382E-5BA6A04D2D49}"/>
              </a:ext>
            </a:extLst>
          </p:cNvPr>
          <p:cNvSpPr>
            <a:spLocks noGrp="1"/>
          </p:cNvSpPr>
          <p:nvPr>
            <p:ph type="title"/>
          </p:nvPr>
        </p:nvSpPr>
        <p:spPr>
          <a:xfrm>
            <a:off x="838200" y="4569201"/>
            <a:ext cx="10515600" cy="1325563"/>
          </a:xfrm>
        </p:spPr>
        <p:txBody>
          <a:bodyPr/>
          <a:lstStyle/>
          <a:p>
            <a:pPr algn="ctr"/>
            <a:r>
              <a:rPr lang="en-US" dirty="0"/>
              <a:t>Breakthrough hacking and CTF challenge</a:t>
            </a:r>
            <a:endParaRPr lang="en-AU" dirty="0"/>
          </a:p>
        </p:txBody>
      </p:sp>
      <p:grpSp>
        <p:nvGrpSpPr>
          <p:cNvPr id="3" name="Group 2">
            <a:extLst>
              <a:ext uri="{FF2B5EF4-FFF2-40B4-BE49-F238E27FC236}">
                <a16:creationId xmlns:a16="http://schemas.microsoft.com/office/drawing/2014/main" id="{D30DED15-70FB-F5D7-BBB2-B1358EAD20FA}"/>
              </a:ext>
            </a:extLst>
          </p:cNvPr>
          <p:cNvGrpSpPr/>
          <p:nvPr/>
        </p:nvGrpSpPr>
        <p:grpSpPr>
          <a:xfrm>
            <a:off x="4687496" y="1752193"/>
            <a:ext cx="2817008" cy="2817008"/>
            <a:chOff x="8221456" y="1324446"/>
            <a:chExt cx="2817008" cy="2817008"/>
          </a:xfrm>
        </p:grpSpPr>
        <p:sp>
          <p:nvSpPr>
            <p:cNvPr id="4" name="Rectangle: Rounded Corners 3">
              <a:extLst>
                <a:ext uri="{FF2B5EF4-FFF2-40B4-BE49-F238E27FC236}">
                  <a16:creationId xmlns:a16="http://schemas.microsoft.com/office/drawing/2014/main" id="{7E4EE55E-E6EE-3042-79F1-DD5E793C66D9}"/>
                </a:ext>
              </a:extLst>
            </p:cNvPr>
            <p:cNvSpPr/>
            <p:nvPr/>
          </p:nvSpPr>
          <p:spPr>
            <a:xfrm>
              <a:off x="8221456" y="1324446"/>
              <a:ext cx="2817008" cy="2817008"/>
            </a:xfrm>
            <a:prstGeom prst="roundRect">
              <a:avLst/>
            </a:prstGeom>
            <a:gradFill flip="none" rotWithShape="1">
              <a:gsLst>
                <a:gs pos="0">
                  <a:schemeClr val="bg1"/>
                </a:gs>
                <a:gs pos="50000">
                  <a:srgbClr val="0070C0"/>
                </a:gs>
                <a:gs pos="100000">
                  <a:srgbClr val="00B0F0"/>
                </a:gs>
              </a:gsLst>
              <a:lin ang="5400000" scaled="1"/>
              <a:tileRect/>
            </a:gradFill>
            <a:ln>
              <a:solidFill>
                <a:schemeClr val="tx1"/>
              </a:solidFill>
            </a:ln>
            <a:effectLst>
              <a:outerShdw blurRad="177800" sx="108000" sy="108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descr="Flag with solid fill">
              <a:extLst>
                <a:ext uri="{FF2B5EF4-FFF2-40B4-BE49-F238E27FC236}">
                  <a16:creationId xmlns:a16="http://schemas.microsoft.com/office/drawing/2014/main" id="{B2440F18-CC7C-E630-2FCA-A18323BD7B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5560" y="1818681"/>
              <a:ext cx="1834253" cy="1834253"/>
            </a:xfrm>
            <a:prstGeom prst="rect">
              <a:avLst/>
            </a:prstGeom>
          </p:spPr>
        </p:pic>
      </p:grpSp>
    </p:spTree>
    <p:extLst>
      <p:ext uri="{BB962C8B-B14F-4D97-AF65-F5344CB8AC3E}">
        <p14:creationId xmlns:p14="http://schemas.microsoft.com/office/powerpoint/2010/main" val="6367090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4580</TotalTime>
  <Words>2941</Words>
  <Application>Microsoft Office PowerPoint</Application>
  <PresentationFormat>Widescreen</PresentationFormat>
  <Paragraphs>406</Paragraphs>
  <Slides>61</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Dubai Medium</vt:lpstr>
      <vt:lpstr>Office Theme</vt:lpstr>
      <vt:lpstr>PowerPoint Presentation</vt:lpstr>
      <vt:lpstr>2016 &amp; 2017</vt:lpstr>
      <vt:lpstr>2018</vt:lpstr>
      <vt:lpstr>2019</vt:lpstr>
      <vt:lpstr>2021 2022</vt:lpstr>
      <vt:lpstr>PowerPoint Presentation</vt:lpstr>
      <vt:lpstr>Colour screen badge with touch controls</vt:lpstr>
      <vt:lpstr>Revolutionary hardware learning device</vt:lpstr>
      <vt:lpstr>Breakthrough hacking and CTF challenge</vt:lpstr>
      <vt:lpstr>Badge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 point of failure</vt:lpstr>
      <vt:lpstr>Redundancy</vt:lpstr>
      <vt:lpstr>PowerPoint Presentation</vt:lpstr>
      <vt:lpstr>PowerPoint Presentation</vt:lpstr>
      <vt:lpstr>PowerPoint Presentation</vt:lpstr>
      <vt:lpstr>PowerPoint Presentation</vt:lpstr>
      <vt:lpstr>Dual footprints</vt:lpstr>
      <vt:lpstr>USB-C</vt:lpstr>
      <vt:lpstr>Courage.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Right to repair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Prototypes</vt:lpstr>
      <vt:lpstr>Ordering</vt:lpstr>
      <vt:lpstr>Shipping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Rankin</dc:creator>
  <cp:lastModifiedBy>Peter Rankin</cp:lastModifiedBy>
  <cp:revision>34</cp:revision>
  <dcterms:created xsi:type="dcterms:W3CDTF">2023-09-06T07:13:18Z</dcterms:created>
  <dcterms:modified xsi:type="dcterms:W3CDTF">2023-09-28T11:40:17Z</dcterms:modified>
</cp:coreProperties>
</file>